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68" r:id="rId2"/>
    <p:sldId id="257" r:id="rId3"/>
    <p:sldId id="281" r:id="rId4"/>
    <p:sldId id="296" r:id="rId5"/>
    <p:sldId id="264" r:id="rId6"/>
    <p:sldId id="265" r:id="rId7"/>
    <p:sldId id="271" r:id="rId8"/>
    <p:sldId id="260" r:id="rId9"/>
    <p:sldId id="261" r:id="rId10"/>
    <p:sldId id="270" r:id="rId11"/>
    <p:sldId id="297" r:id="rId12"/>
    <p:sldId id="258" r:id="rId13"/>
    <p:sldId id="300" r:id="rId14"/>
    <p:sldId id="301" r:id="rId15"/>
    <p:sldId id="278" r:id="rId16"/>
    <p:sldId id="285" r:id="rId17"/>
    <p:sldId id="288" r:id="rId18"/>
    <p:sldId id="290" r:id="rId19"/>
    <p:sldId id="294" r:id="rId20"/>
    <p:sldId id="295" r:id="rId21"/>
    <p:sldId id="298" r:id="rId22"/>
    <p:sldId id="273" r:id="rId23"/>
    <p:sldId id="274" r:id="rId24"/>
    <p:sldId id="299" r:id="rId25"/>
    <p:sldId id="259" r:id="rId26"/>
  </p:sldIdLst>
  <p:sldSz cx="13817600" cy="7772400"/>
  <p:notesSz cx="7010400" cy="92964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Helvetica Neue" panose="020B0604020202020204" pitchFamily="34" charset="0"/>
      <p:regular r:id="rId34"/>
      <p:bold r:id="rId35"/>
      <p:italic r:id="rId36"/>
      <p:boldItalic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000000"/>
          </p15:clr>
        </p15:guide>
        <p15:guide id="2" pos="4352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678" y="84"/>
      </p:cViewPr>
      <p:guideLst>
        <p:guide orient="horz" pos="2448"/>
        <p:guide pos="43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7" y="0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/>
          <p:nvPr/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277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 txBox="1"/>
          <p:nvPr/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</a:t>
            </a:fld>
            <a:endParaRPr/>
          </a:p>
        </p:txBody>
      </p:sp>
      <p:sp>
        <p:nvSpPr>
          <p:cNvPr id="96" name="Google Shape;96;p2:notes"/>
          <p:cNvSpPr txBox="1"/>
          <p:nvPr/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6973B-F834-4741-8FA7-C9E6D90A7E83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908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6973B-F834-4741-8FA7-C9E6D90A7E8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13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6973B-F834-4741-8FA7-C9E6D90A7E83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60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6973B-F834-4741-8FA7-C9E6D90A7E83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20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8060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/>
          <p:cNvSpPr txBox="1"/>
          <p:nvPr/>
        </p:nvSpPr>
        <p:spPr>
          <a:xfrm>
            <a:off x="3970337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25</a:t>
            </a:fld>
            <a:endParaRPr/>
          </a:p>
        </p:txBody>
      </p:sp>
      <p:sp>
        <p:nvSpPr>
          <p:cNvPr id="112" name="Google Shape;112;p4:notes"/>
          <p:cNvSpPr txBox="1"/>
          <p:nvPr/>
        </p:nvSpPr>
        <p:spPr>
          <a:xfrm>
            <a:off x="0" y="8829675"/>
            <a:ext cx="3038475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036320" y="1272020"/>
            <a:ext cx="11744960" cy="270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64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727200" y="4082310"/>
            <a:ext cx="10363200" cy="1876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3627"/>
            </a:lvl1pPr>
            <a:lvl2pPr lvl="1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3022"/>
            </a:lvl2pPr>
            <a:lvl3pPr lvl="2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2719"/>
            </a:lvl3pPr>
            <a:lvl4pPr lvl="3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4pPr>
            <a:lvl5pPr lvl="4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5pPr>
            <a:lvl6pPr lvl="5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6pPr>
            <a:lvl7pPr lvl="6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7pPr>
            <a:lvl8pPr lvl="7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8pPr>
            <a:lvl9pPr lvl="8" algn="ctr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950833" y="414338"/>
            <a:ext cx="1191593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9499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6995160" y="2069042"/>
            <a:ext cx="5872480" cy="4931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942764" y="1937705"/>
            <a:ext cx="11917680" cy="3233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9064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942764" y="5201393"/>
            <a:ext cx="11917680" cy="1700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314028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3627">
                <a:solidFill>
                  <a:schemeClr val="dk1"/>
                </a:solidFill>
              </a:defRPr>
            </a:lvl1pPr>
            <a:lvl2pPr marL="1256111" lvl="1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2200"/>
              <a:buNone/>
              <a:defRPr sz="3022">
                <a:solidFill>
                  <a:srgbClr val="888888"/>
                </a:solidFill>
              </a:defRPr>
            </a:lvl2pPr>
            <a:lvl3pPr marL="1884167" lvl="2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980"/>
              <a:buNone/>
              <a:defRPr sz="2719">
                <a:solidFill>
                  <a:srgbClr val="888888"/>
                </a:solidFill>
              </a:defRPr>
            </a:lvl3pPr>
            <a:lvl4pPr marL="2512223" lvl="3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2418">
                <a:solidFill>
                  <a:srgbClr val="888888"/>
                </a:solidFill>
              </a:defRPr>
            </a:lvl4pPr>
            <a:lvl5pPr marL="3140278" lvl="4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2418">
                <a:solidFill>
                  <a:srgbClr val="888888"/>
                </a:solidFill>
              </a:defRPr>
            </a:lvl5pPr>
            <a:lvl6pPr marL="3768334" lvl="5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2418">
                <a:solidFill>
                  <a:srgbClr val="888888"/>
                </a:solidFill>
              </a:defRPr>
            </a:lvl6pPr>
            <a:lvl7pPr marL="4396389" lvl="6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2418">
                <a:solidFill>
                  <a:srgbClr val="888888"/>
                </a:solidFill>
              </a:defRPr>
            </a:lvl7pPr>
            <a:lvl8pPr marL="5024445" lvl="7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2418">
                <a:solidFill>
                  <a:srgbClr val="888888"/>
                </a:solidFill>
              </a:defRPr>
            </a:lvl8pPr>
            <a:lvl9pPr marL="5652501" lvl="8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rgbClr val="888888"/>
              </a:buClr>
              <a:buSzPts val="1760"/>
              <a:buNone/>
              <a:defRPr sz="241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950833" y="414338"/>
            <a:ext cx="1191593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950833" y="2068512"/>
            <a:ext cx="11915935" cy="49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 rot="5400000">
            <a:off x="8084561" y="2217474"/>
            <a:ext cx="6586750" cy="2979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 rot="5400000">
            <a:off x="2039355" y="-675588"/>
            <a:ext cx="6586750" cy="8765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950833" y="414338"/>
            <a:ext cx="1191593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 rot="5400000">
            <a:off x="4442619" y="-1423275"/>
            <a:ext cx="4932362" cy="11915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33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5874280" y="1119083"/>
            <a:ext cx="6995160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3519"/>
              <a:buFont typeface="Arial"/>
              <a:buNone/>
              <a:defRPr sz="4833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3080"/>
              <a:buFont typeface="Arial"/>
              <a:buNone/>
              <a:defRPr sz="42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640"/>
              <a:buFont typeface="Arial"/>
              <a:buNone/>
              <a:defRPr sz="36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302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951760" y="2331720"/>
            <a:ext cx="445653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314028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1pPr>
            <a:lvl2pPr marL="1256111" lvl="1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2115"/>
            </a:lvl2pPr>
            <a:lvl3pPr marL="1884167" lvl="2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813"/>
            </a:lvl3pPr>
            <a:lvl4pPr marL="2512223" lvl="3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4pPr>
            <a:lvl5pPr marL="3140278" lvl="4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5pPr>
            <a:lvl6pPr marL="3768334" lvl="5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6pPr>
            <a:lvl7pPr marL="4396389" lvl="6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7pPr>
            <a:lvl8pPr marL="5024445" lvl="7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8pPr>
            <a:lvl9pPr marL="5652501" lvl="8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951760" y="518160"/>
            <a:ext cx="4456536" cy="181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33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5874280" y="1119083"/>
            <a:ext cx="6995160" cy="5523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620989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3519"/>
              <a:buChar char="•"/>
              <a:defRPr sz="4833"/>
            </a:lvl1pPr>
            <a:lvl2pPr marL="1256111" lvl="1" indent="-582696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3080"/>
              <a:buChar char="•"/>
              <a:defRPr sz="4231"/>
            </a:lvl2pPr>
            <a:lvl3pPr marL="1884167" lvl="2" indent="-54431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640"/>
              <a:buChar char="•"/>
              <a:defRPr sz="3627"/>
            </a:lvl3pPr>
            <a:lvl4pPr marL="2512223" lvl="3" indent="-50593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3022"/>
            </a:lvl4pPr>
            <a:lvl5pPr marL="3140278" lvl="4" indent="-50593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3022"/>
            </a:lvl5pPr>
            <a:lvl6pPr marL="3768334" lvl="5" indent="-50593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3022"/>
            </a:lvl6pPr>
            <a:lvl7pPr marL="4396389" lvl="6" indent="-50593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3022"/>
            </a:lvl7pPr>
            <a:lvl8pPr marL="5024445" lvl="7" indent="-50593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3022"/>
            </a:lvl8pPr>
            <a:lvl9pPr marL="5652501" lvl="8" indent="-505934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  <a:defRPr sz="3022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951760" y="2331720"/>
            <a:ext cx="4456536" cy="4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314028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/>
            </a:lvl1pPr>
            <a:lvl2pPr marL="1256111" lvl="1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540"/>
              <a:buNone/>
              <a:defRPr sz="2115"/>
            </a:lvl2pPr>
            <a:lvl3pPr marL="1884167" lvl="2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320"/>
              <a:buNone/>
              <a:defRPr sz="1813"/>
            </a:lvl3pPr>
            <a:lvl4pPr marL="2512223" lvl="3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4pPr>
            <a:lvl5pPr marL="3140278" lvl="4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5pPr>
            <a:lvl6pPr marL="3768334" lvl="5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6pPr>
            <a:lvl7pPr marL="4396389" lvl="6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7pPr>
            <a:lvl8pPr marL="5024445" lvl="7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8pPr>
            <a:lvl9pPr marL="5652501" lvl="8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511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950833" y="414338"/>
            <a:ext cx="1191593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951760" y="413819"/>
            <a:ext cx="11917680" cy="1502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951761" y="1905327"/>
            <a:ext cx="5845492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28056" lvl="0" indent="-314028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3627" b="1"/>
            </a:lvl1pPr>
            <a:lvl2pPr marL="1256111" lvl="1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3022" b="1"/>
            </a:lvl2pPr>
            <a:lvl3pPr marL="1884167" lvl="2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2719" b="1"/>
            </a:lvl3pPr>
            <a:lvl4pPr marL="2512223" lvl="3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4pPr>
            <a:lvl5pPr marL="3140278" lvl="4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5pPr>
            <a:lvl6pPr marL="3768334" lvl="5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6pPr>
            <a:lvl7pPr marL="4396389" lvl="6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7pPr>
            <a:lvl8pPr marL="5024445" lvl="7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8pPr>
            <a:lvl9pPr marL="5652501" lvl="8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951761" y="2839085"/>
            <a:ext cx="5845492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6995161" y="1905327"/>
            <a:ext cx="5874280" cy="933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28056" lvl="0" indent="-314028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2640"/>
              <a:buNone/>
              <a:defRPr sz="3627" b="1"/>
            </a:lvl1pPr>
            <a:lvl2pPr marL="1256111" lvl="1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3022" b="1"/>
            </a:lvl2pPr>
            <a:lvl3pPr marL="1884167" lvl="2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980"/>
              <a:buNone/>
              <a:defRPr sz="2719" b="1"/>
            </a:lvl3pPr>
            <a:lvl4pPr marL="2512223" lvl="3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4pPr>
            <a:lvl5pPr marL="3140278" lvl="4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5pPr>
            <a:lvl6pPr marL="3768334" lvl="5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6pPr>
            <a:lvl7pPr marL="4396389" lvl="6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7pPr>
            <a:lvl8pPr marL="5024445" lvl="7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8pPr>
            <a:lvl9pPr marL="5652501" lvl="8" indent="-314028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760"/>
              <a:buNone/>
              <a:defRPr sz="2418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6995161" y="2839085"/>
            <a:ext cx="5874280" cy="4175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28056" lvl="0" indent="-471042" algn="l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56111" lvl="1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884167" lvl="2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512223" lvl="3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3140278" lvl="4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3768334" lvl="5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396389" lvl="6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5024445" lvl="7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652501" lvl="8" indent="-471042" algn="l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559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950833" y="414338"/>
            <a:ext cx="1191593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950833" y="2068512"/>
            <a:ext cx="11915935" cy="4932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191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37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30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329" algn="l" rtl="0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chemeClr val="dk1"/>
              </a:buClr>
              <a:buSzPts val="198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950833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577516" y="7204076"/>
            <a:ext cx="4662568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7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9759116" y="7204076"/>
            <a:ext cx="3107651" cy="41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300"/>
              <a:buFont typeface="Calibri"/>
              <a:buNone/>
              <a:defRPr sz="1786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92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2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4.jpeg" /><Relationship Id="rId5" Type="http://schemas.openxmlformats.org/officeDocument/2006/relationships/image" Target="../media/image3.jpeg" /><Relationship Id="rId4" Type="http://schemas.openxmlformats.org/officeDocument/2006/relationships/image" Target="../media/image2.jpe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9.png" /><Relationship Id="rId4" Type="http://schemas.openxmlformats.org/officeDocument/2006/relationships/image" Target="../media/image18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20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2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5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0.emf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3.png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36.png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ctrTitle"/>
          </p:nvPr>
        </p:nvSpPr>
        <p:spPr>
          <a:xfrm>
            <a:off x="1036974" y="112734"/>
            <a:ext cx="11743651" cy="165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b" anchorCtr="0">
            <a:noAutofit/>
          </a:bodyPr>
          <a:lstStyle/>
          <a:p>
            <a:pPr>
              <a:buClr>
                <a:srgbClr val="F2F2F2"/>
              </a:buClr>
              <a:buSzPts val="3500"/>
            </a:pPr>
            <a:r>
              <a:rPr lang="en-US" sz="4808" b="1" dirty="0">
                <a:solidFill>
                  <a:srgbClr val="F2F2F2"/>
                </a:solidFill>
              </a:rPr>
              <a:t>2020 Annual Conference of the African Great Lakes Stakeholders Network:</a:t>
            </a:r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"/>
          </p:nvPr>
        </p:nvSpPr>
        <p:spPr>
          <a:xfrm>
            <a:off x="0" y="7290401"/>
            <a:ext cx="13817600" cy="1521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</a:pPr>
            <a:endParaRPr sz="2747" b="1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lt2"/>
              </a:buClr>
              <a:buSzPts val="2000"/>
            </a:pPr>
            <a:r>
              <a:rPr lang="en-US" sz="2747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Building the Foundation for Long-Term Scientific Inquiry  and Networks</a:t>
            </a:r>
            <a:endParaRPr dirty="0"/>
          </a:p>
          <a:p>
            <a:pPr marL="0" indent="0">
              <a:spcBef>
                <a:spcPts val="0"/>
              </a:spcBef>
              <a:buClr>
                <a:schemeClr val="lt2"/>
              </a:buClr>
              <a:buSzPts val="2000"/>
            </a:pPr>
            <a:r>
              <a:rPr lang="en-US" sz="2747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December 10</a:t>
            </a:r>
            <a:r>
              <a:rPr lang="en-US" sz="2747" b="1" baseline="30000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2747" b="1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, Virtual</a:t>
            </a:r>
            <a:endParaRPr sz="2747" b="1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SzPts val="1700"/>
            </a:pPr>
            <a:endParaRPr sz="2335" b="1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spcBef>
                <a:spcPts val="0"/>
              </a:spcBef>
              <a:buClr>
                <a:schemeClr val="lt2"/>
              </a:buClr>
              <a:buSzPts val="1600"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B0E23-370D-4D08-9089-DEE06BEEBE63}"/>
              </a:ext>
            </a:extLst>
          </p:cNvPr>
          <p:cNvSpPr txBox="1"/>
          <p:nvPr/>
        </p:nvSpPr>
        <p:spPr>
          <a:xfrm>
            <a:off x="171971" y="2685259"/>
            <a:ext cx="13473656" cy="1818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8" b="1" dirty="0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Lake Malawi/Nyasa/Niassa Basin Fisheries &amp; Aquaculture </a:t>
            </a:r>
            <a:r>
              <a:rPr lang="en-US" sz="4808" b="1">
                <a:solidFill>
                  <a:srgbClr val="F2F2F2"/>
                </a:solidFill>
                <a:latin typeface="Calibri"/>
                <a:cs typeface="Calibri"/>
                <a:sym typeface="Calibri"/>
              </a:rPr>
              <a:t>Network </a:t>
            </a:r>
            <a:endParaRPr lang="en-US" sz="2000" b="1" dirty="0">
              <a:solidFill>
                <a:srgbClr val="F2F2F2"/>
              </a:solidFill>
              <a:latin typeface="Calibri"/>
              <a:cs typeface="Calibri"/>
              <a:sym typeface="Calibri"/>
            </a:endParaRPr>
          </a:p>
          <a:p>
            <a:pPr algn="ctr"/>
            <a:endParaRPr lang="en-US" sz="1600" b="1" dirty="0">
              <a:solidFill>
                <a:srgbClr val="F2F2F2"/>
              </a:solidFill>
              <a:latin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963DF8-4855-4221-BEBE-C540D1C5696D}"/>
              </a:ext>
            </a:extLst>
          </p:cNvPr>
          <p:cNvGrpSpPr/>
          <p:nvPr/>
        </p:nvGrpSpPr>
        <p:grpSpPr>
          <a:xfrm>
            <a:off x="790386" y="5059478"/>
            <a:ext cx="8856838" cy="2558087"/>
            <a:chOff x="790386" y="4896640"/>
            <a:chExt cx="8856838" cy="2558087"/>
          </a:xfrm>
        </p:grpSpPr>
        <p:pic>
          <p:nvPicPr>
            <p:cNvPr id="91" name="Google Shape;91;p13"/>
            <p:cNvPicPr preferRelativeResize="0"/>
            <p:nvPr/>
          </p:nvPicPr>
          <p:blipFill rotWithShape="1">
            <a:blip r:embed="rId3">
              <a:clrChange>
                <a:clrFrom>
                  <a:srgbClr val="0071C1"/>
                </a:clrFrom>
                <a:clrTo>
                  <a:srgbClr val="0071C1">
                    <a:alpha val="0"/>
                  </a:srgbClr>
                </a:clrTo>
              </a:clrChange>
              <a:alphaModFix/>
            </a:blip>
            <a:srcRect/>
            <a:stretch/>
          </p:blipFill>
          <p:spPr>
            <a:xfrm>
              <a:off x="790386" y="4896640"/>
              <a:ext cx="2848135" cy="2558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0554F76C-6FFB-433D-98D0-FF403327C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62846" y="5843974"/>
              <a:ext cx="1484378" cy="989091"/>
            </a:xfrm>
            <a:prstGeom prst="rect">
              <a:avLst/>
            </a:prstGeom>
          </p:spPr>
        </p:pic>
        <p:pic>
          <p:nvPicPr>
            <p:cNvPr id="9" name="Picture 8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2958C3E-3C6C-4688-8B0F-D37037436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0376" y="5843974"/>
              <a:ext cx="1484378" cy="989091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9FBABE04-67F1-4D95-92D3-D5373E895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66611" y="5843974"/>
              <a:ext cx="1484378" cy="9890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4253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08D1-2FE9-48AE-A0D8-7C69FDC1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3817599" cy="102988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GB" sz="6120" b="1" dirty="0"/>
              <a:t>Socio-economic potential of the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B27F-7815-4499-90C4-C0472A6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38618" y="1029883"/>
            <a:ext cx="9680350" cy="6742517"/>
          </a:xfrm>
        </p:spPr>
        <p:txBody>
          <a:bodyPr>
            <a:noAutofit/>
          </a:bodyPr>
          <a:lstStyle/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fisheries sector; (</a:t>
            </a:r>
            <a:r>
              <a:rPr lang="en-US" sz="32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capture fisheries and (ii) aquaculture.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Capture fisheries includes small scale, large scale and ornamental fisheries.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small-scale fisheries is “open access” and contributes over 90% of total landings. The Large scale and Ornamental fisheries are controlled through licensing and recently closed season.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sector contributes significantly to the economy as a source of employment, food, income, export, and biodiversity.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 1.6 million people earn their livelihoods through fishing, fish processing, fish marketing, boat building and engine repair among others.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GB" sz="36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731" y="1274709"/>
            <a:ext cx="4379778" cy="3170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C98721-7C29-4DD8-8040-199D19066A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893" y="4827979"/>
            <a:ext cx="4378616" cy="246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34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3B98-12FA-48C5-9975-53F52A4AD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Advisory group purpose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6C880-1EFE-44FE-BED3-9D8026121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0832" y="1579996"/>
            <a:ext cx="12690012" cy="5624079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strengthen research to positively inform policy and management decisions to ensure the health of the lake’s resources</a:t>
            </a:r>
          </a:p>
          <a:p>
            <a:r>
              <a:rPr lang="pt-PT" alt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Networking on issues related to research, best management practices, and sustainabilitiy among the three riparian countries</a:t>
            </a:r>
            <a:endParaRPr lang="en-US" altLang="en-US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meet regularly so they can provide update on emerging issues </a:t>
            </a:r>
          </a:p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provide inputs and make decisions for the organization without interference from external forces</a:t>
            </a:r>
          </a:p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 source funds through proposals for conducting joint research on Lake Malawi/Nyasa/</a:t>
            </a:r>
            <a:r>
              <a:rPr lang="en-US" sz="32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Niassa</a:t>
            </a: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B6996-156E-4AE0-85DD-AF28B91C38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198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5"/>
          <p:cNvSpPr txBox="1">
            <a:spLocks noGrp="1"/>
          </p:cNvSpPr>
          <p:nvPr>
            <p:ph type="title"/>
          </p:nvPr>
        </p:nvSpPr>
        <p:spPr>
          <a:xfrm>
            <a:off x="675262" y="1377863"/>
            <a:ext cx="12364333" cy="3757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ctr" anchorCtr="0">
            <a:noAutofit/>
          </a:bodyPr>
          <a:lstStyle/>
          <a:p>
            <a:pPr algn="ctr"/>
            <a:r>
              <a:rPr lang="en-US" sz="7200" b="1" dirty="0">
                <a:solidFill>
                  <a:schemeClr val="lt1"/>
                </a:solidFill>
              </a:rPr>
              <a:t>Milestones: Highlights and successes of 2020</a:t>
            </a:r>
            <a:br>
              <a:rPr lang="en-US" sz="7200" b="1" dirty="0">
                <a:solidFill>
                  <a:schemeClr val="lt1"/>
                </a:solidFill>
              </a:rPr>
            </a:br>
            <a:endParaRPr sz="6600" dirty="0"/>
          </a:p>
        </p:txBody>
      </p:sp>
      <p:sp>
        <p:nvSpPr>
          <p:cNvPr id="107" name="Google Shape;107;p15"/>
          <p:cNvSpPr txBox="1"/>
          <p:nvPr/>
        </p:nvSpPr>
        <p:spPr>
          <a:xfrm>
            <a:off x="9759116" y="8444090"/>
            <a:ext cx="3107651" cy="56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ctr" anchorCtr="0">
            <a:noAutofit/>
          </a:bodyPr>
          <a:lstStyle/>
          <a:p>
            <a:pPr algn="r">
              <a:buClr>
                <a:srgbClr val="898989"/>
              </a:buClr>
              <a:buSzPts val="1300"/>
            </a:pPr>
            <a:fld id="{00000000-1234-1234-1234-123412341234}" type="slidenum">
              <a:rPr lang="en-US"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ts val="1300"/>
              </a:pPr>
              <a:t>12</a:t>
            </a:fld>
            <a:endParaRPr sz="1923"/>
          </a:p>
        </p:txBody>
      </p:sp>
    </p:spTree>
    <p:extLst>
      <p:ext uri="{BB962C8B-B14F-4D97-AF65-F5344CB8AC3E}">
        <p14:creationId xmlns:p14="http://schemas.microsoft.com/office/powerpoint/2010/main" val="115999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545FE1D-9DB0-4597-A5DB-5A43823EFD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1750" y="414339"/>
            <a:ext cx="8674100" cy="15017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Mozambique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93858A76-0B92-47E0-A2EC-833E65592A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243" y="2068513"/>
            <a:ext cx="12027523" cy="4932362"/>
          </a:xfrm>
        </p:spPr>
        <p:txBody>
          <a:bodyPr/>
          <a:lstStyle/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pt-PT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Creation of a National advisory group to discuss issues related to Lake Niassa</a:t>
            </a:r>
          </a:p>
          <a:p>
            <a:pPr>
              <a:spcAft>
                <a:spcPct val="0"/>
              </a:spcAft>
              <a:buClr>
                <a:srgbClr val="000000"/>
              </a:buClr>
            </a:pPr>
            <a:endParaRPr lang="pt-PT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pt-PT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 13 institutions including NGO’s and Public Institutions have adhered to this group</a:t>
            </a:r>
            <a:endParaRPr lang="en-US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228B5B1E-FFA0-4A7B-8F1E-349CDAA0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AB80160-0E9E-4B92-AC77-7F4B555DC319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/>
              <a:t>13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E545FE1D-9DB0-4597-A5DB-5A43823EFD2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1750" y="414339"/>
            <a:ext cx="8674100" cy="15017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Malawi</a:t>
            </a:r>
            <a:endParaRPr lang="en-US" alt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Text Placeholder 2">
            <a:extLst>
              <a:ext uri="{FF2B5EF4-FFF2-40B4-BE49-F238E27FC236}">
                <a16:creationId xmlns:a16="http://schemas.microsoft.com/office/drawing/2014/main" id="{93858A76-0B92-47E0-A2EC-833E65592A1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40077" y="2068513"/>
            <a:ext cx="11626690" cy="4932362"/>
          </a:xfrm>
        </p:spPr>
        <p:txBody>
          <a:bodyPr/>
          <a:lstStyle/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pt-PT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stakeholders to be part of the National advisory group</a:t>
            </a:r>
          </a:p>
          <a:p>
            <a:pPr>
              <a:spcAft>
                <a:spcPct val="0"/>
              </a:spcAft>
              <a:buClr>
                <a:srgbClr val="000000"/>
              </a:buClr>
            </a:pPr>
            <a:endParaRPr lang="pt-PT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pt-PT" alt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far twenty (23) names of individulas to be in the AG from Government institutions, Academia, Private Sector and NGO’s have been provided</a:t>
            </a:r>
          </a:p>
          <a:p>
            <a:pPr>
              <a:spcAft>
                <a:spcPct val="0"/>
              </a:spcAft>
              <a:buClr>
                <a:srgbClr val="000000"/>
              </a:buClr>
            </a:pPr>
            <a:endParaRPr lang="pt-PT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>
                <a:srgbClr val="000000"/>
              </a:buClr>
            </a:pPr>
            <a:endParaRPr lang="en-US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228B5B1E-FFA0-4A7B-8F1E-349CDAA0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7AB80160-0E9E-4B92-AC77-7F4B555DC319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/>
              <a:t>14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97" y="201507"/>
            <a:ext cx="8060267" cy="12954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Installation of two Lake buoys on Lake Malawi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B6DB9A3B-E5EA-470D-B004-C51B1DCF8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9" y="1496907"/>
            <a:ext cx="5647830" cy="3175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D987D2-5821-4E32-A570-24AEA2C9B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700044" y="1699378"/>
            <a:ext cx="7772399" cy="4373644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AC5BAB34-027F-4513-85A2-E17CA748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82" y="1496907"/>
            <a:ext cx="3725086" cy="582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3625E4-9ACF-4636-AB43-3444D42FA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34" y="4607272"/>
            <a:ext cx="5626895" cy="31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D7B65-8F2E-49EA-A3D1-72E362C29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12" y="751562"/>
            <a:ext cx="5169819" cy="150230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Biomass Assessment in Lake Malawi</a:t>
            </a:r>
            <a:endParaRPr lang="en-MW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12B4D-6896-4A9D-B080-24BE712BD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3189" r="20618" b="1888"/>
          <a:stretch/>
        </p:blipFill>
        <p:spPr>
          <a:xfrm>
            <a:off x="5499664" y="6135"/>
            <a:ext cx="4773154" cy="7766265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BA6167B-E0F6-4B7B-B3C8-9408E1C026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811" y="5178132"/>
            <a:ext cx="3733789" cy="248919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23BA98-1999-4E38-9BBB-A2EBFE19E40A}"/>
              </a:ext>
            </a:extLst>
          </p:cNvPr>
          <p:cNvSpPr/>
          <p:nvPr/>
        </p:nvSpPr>
        <p:spPr>
          <a:xfrm>
            <a:off x="10272818" y="871973"/>
            <a:ext cx="341394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Preliminary Results: </a:t>
            </a:r>
          </a:p>
          <a:p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total of 158 fish species from 46 genera and 6 families were recorded during the survey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7E19FF-005D-4208-9767-7D3969668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3" y="3362533"/>
            <a:ext cx="5408551" cy="304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84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E243-2311-48B4-8210-C1D849844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77" y="414338"/>
            <a:ext cx="12655691" cy="150177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National Annual Frame Survey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01E65-41BC-4C47-B4CB-872D9EB86E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B94FE-D8A7-4383-8B21-F7092BC341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11077" y="1916112"/>
            <a:ext cx="4333131" cy="5856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1C9BF-8779-41CC-8169-5DB2D752E50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98137" y="1916112"/>
            <a:ext cx="4030712" cy="5831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57D065-28B8-4033-8A6F-2AC09E66197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88130" y="1939017"/>
            <a:ext cx="3878638" cy="583199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3653-90CC-46D6-8E90-7CF9B2535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6552" y="7217949"/>
            <a:ext cx="3307545" cy="561954"/>
          </a:xfrm>
        </p:spPr>
        <p:txBody>
          <a:bodyPr/>
          <a:lstStyle/>
          <a:p>
            <a:pPr marL="157014" indent="0">
              <a:buNone/>
            </a:pPr>
            <a:r>
              <a:rPr lang="en-US" sz="2000" dirty="0"/>
              <a:t>Lakes Malawi and </a:t>
            </a:r>
            <a:r>
              <a:rPr lang="en-US" sz="2000" dirty="0" err="1"/>
              <a:t>Malombe</a:t>
            </a:r>
            <a:endParaRPr lang="en-US" sz="20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65227D-B8C4-4168-B0B6-BF5D52432A69}"/>
              </a:ext>
            </a:extLst>
          </p:cNvPr>
          <p:cNvSpPr txBox="1">
            <a:spLocks/>
          </p:cNvSpPr>
          <p:nvPr/>
        </p:nvSpPr>
        <p:spPr>
          <a:xfrm>
            <a:off x="9198316" y="7186155"/>
            <a:ext cx="3198984" cy="56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28056" marR="0" lvl="0" indent="-471042" algn="l" rtl="0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56111" marR="0" lvl="1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84167" marR="0" lvl="2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12223" marR="0" lvl="3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40278" marR="0" lvl="4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68334" marR="0" lvl="5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396389" marR="0" lvl="6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024445" marR="0" lvl="7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652501" marR="0" lvl="8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7014" indent="0">
              <a:buFont typeface="Arial"/>
              <a:buNone/>
            </a:pPr>
            <a:r>
              <a:rPr lang="en-US" sz="2000" dirty="0"/>
              <a:t>Lake </a:t>
            </a:r>
            <a:r>
              <a:rPr lang="en-US" sz="2000" dirty="0" err="1"/>
              <a:t>Chiuta</a:t>
            </a:r>
            <a:endParaRPr lang="en-US" sz="2000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D20B8C-0DDC-485C-827C-C43F4AFD5674}"/>
              </a:ext>
            </a:extLst>
          </p:cNvPr>
          <p:cNvSpPr txBox="1">
            <a:spLocks/>
          </p:cNvSpPr>
          <p:nvPr/>
        </p:nvSpPr>
        <p:spPr>
          <a:xfrm>
            <a:off x="6796770" y="7186155"/>
            <a:ext cx="1944453" cy="561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28056" marR="0" lvl="0" indent="-471042" algn="l" rtl="0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56111" marR="0" lvl="1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84167" marR="0" lvl="2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12223" marR="0" lvl="3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40278" marR="0" lvl="4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68334" marR="0" lvl="5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396389" marR="0" lvl="6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024445" marR="0" lvl="7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652501" marR="0" lvl="8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57014" indent="0">
              <a:buFont typeface="Arial"/>
              <a:buNone/>
            </a:pPr>
            <a:r>
              <a:rPr lang="en-US" sz="2000" dirty="0"/>
              <a:t>Lake </a:t>
            </a:r>
            <a:r>
              <a:rPr lang="en-US" sz="2000" dirty="0" err="1"/>
              <a:t>Chilwa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587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BF6F-AE91-4A25-9049-0A19EA40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28110"/>
            <a:ext cx="3884213" cy="150177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Review of fish standards</a:t>
            </a:r>
            <a:endParaRPr lang="en-MW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5DE212-3347-421D-A9BA-1C37870EF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478" y="410378"/>
            <a:ext cx="4945507" cy="70410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A9B63D-3604-4180-BAE2-50895A27E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996" y="410378"/>
            <a:ext cx="4975530" cy="704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4838F-6C83-40E9-AA24-65A34A31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60" y="153988"/>
            <a:ext cx="13487080" cy="123640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Development of EUS Containment Strategy and </a:t>
            </a:r>
            <a:r>
              <a:rPr lang="en-US" dirty="0">
                <a:solidFill>
                  <a:schemeClr val="bg1"/>
                </a:solidFill>
              </a:rPr>
              <a:t>Capacity building towards the EUS Outbreak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DFF81-CB62-410C-A871-DE1D8412AE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7855F4-A528-457D-B191-F54C37D3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0179" y="1631785"/>
            <a:ext cx="4479056" cy="58058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2A6052-39EC-43EC-A613-11319631A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284" y="1674588"/>
            <a:ext cx="4479056" cy="298509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68C8293-55BF-4947-B957-CFB790F1CBF5}"/>
              </a:ext>
            </a:extLst>
          </p:cNvPr>
          <p:cNvSpPr txBox="1">
            <a:spLocks/>
          </p:cNvSpPr>
          <p:nvPr/>
        </p:nvSpPr>
        <p:spPr>
          <a:xfrm>
            <a:off x="8559128" y="4943881"/>
            <a:ext cx="4994033" cy="2417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28056" marR="0" lvl="0" indent="-471042" algn="l" rtl="0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56111" marR="0" lvl="1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84167" marR="0" lvl="2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12223" marR="0" lvl="3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40278" marR="0" lvl="4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68334" marR="0" lvl="5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396389" marR="0" lvl="6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024445" marR="0" lvl="7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652501" marR="0" lvl="8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</a:rPr>
              <a:t>3,000 posters and 5,000 brochures printed and distributed to communities by DFOs </a:t>
            </a:r>
          </a:p>
        </p:txBody>
      </p:sp>
      <p:pic>
        <p:nvPicPr>
          <p:cNvPr id="10" name="Content Placeholder 3">
            <a:extLst>
              <a:ext uri="{FF2B5EF4-FFF2-40B4-BE49-F238E27FC236}">
                <a16:creationId xmlns:a16="http://schemas.microsoft.com/office/drawing/2014/main" id="{907EE778-D111-4269-B595-C9E329F3DB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60" r="7238"/>
          <a:stretch/>
        </p:blipFill>
        <p:spPr>
          <a:xfrm>
            <a:off x="0" y="1631784"/>
            <a:ext cx="4526031" cy="580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7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221352" y="505420"/>
            <a:ext cx="13374895" cy="957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58" tIns="50279" rIns="100558" bIns="50279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3500"/>
            </a:pPr>
            <a:endParaRPr sz="4808" b="1" dirty="0">
              <a:solidFill>
                <a:schemeClr val="lt1"/>
              </a:solidFill>
            </a:endParaRPr>
          </a:p>
          <a:p>
            <a:pPr algn="ctr">
              <a:lnSpc>
                <a:spcPct val="90000"/>
              </a:lnSpc>
              <a:buClr>
                <a:schemeClr val="lt1"/>
              </a:buClr>
              <a:buSzPts val="3500"/>
            </a:pPr>
            <a:r>
              <a:rPr lang="en-US" sz="4808" b="1" dirty="0">
                <a:solidFill>
                  <a:schemeClr val="lt1"/>
                </a:solidFill>
              </a:rPr>
              <a:t>PRESENTATION OUTLINE</a:t>
            </a:r>
            <a:endParaRPr sz="1923" dirty="0"/>
          </a:p>
          <a:p>
            <a:endParaRPr sz="4808" b="1" dirty="0">
              <a:solidFill>
                <a:schemeClr val="lt1"/>
              </a:solidFill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9759116" y="8444090"/>
            <a:ext cx="3107651" cy="56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ctr" anchorCtr="0">
            <a:noAutofit/>
          </a:bodyPr>
          <a:lstStyle/>
          <a:p>
            <a:pPr algn="r">
              <a:buClr>
                <a:srgbClr val="898989"/>
              </a:buClr>
              <a:buSzPts val="1300"/>
            </a:pPr>
            <a:fld id="{00000000-1234-1234-1234-123412341234}" type="slidenum">
              <a:rPr lang="en-US" sz="1786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Clr>
                  <a:srgbClr val="898989"/>
                </a:buClr>
                <a:buSzPts val="1300"/>
              </a:pPr>
              <a:t>2</a:t>
            </a:fld>
            <a:endParaRPr sz="1923"/>
          </a:p>
        </p:txBody>
      </p:sp>
      <p:sp>
        <p:nvSpPr>
          <p:cNvPr id="100" name="Google Shape;100;p14"/>
          <p:cNvSpPr txBox="1"/>
          <p:nvPr/>
        </p:nvSpPr>
        <p:spPr>
          <a:xfrm>
            <a:off x="513579" y="1462794"/>
            <a:ext cx="12790439" cy="6765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0558" tIns="50279" rIns="100558" bIns="50279" anchor="ctr" anchorCtr="0">
            <a:noAutofit/>
          </a:bodyPr>
          <a:lstStyle/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Background (AG founding, membership and composition) </a:t>
            </a:r>
          </a:p>
          <a:p>
            <a:pPr marL="151895" lvl="8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Leadership framework (leads, co-leads, </a:t>
            </a:r>
            <a:r>
              <a:rPr lang="en-US" sz="3200" b="1" dirty="0" err="1">
                <a:solidFill>
                  <a:schemeClr val="lt1"/>
                </a:solidFill>
              </a:rPr>
              <a:t>etc</a:t>
            </a:r>
            <a:r>
              <a:rPr lang="en-US" sz="3200" b="1" dirty="0">
                <a:solidFill>
                  <a:schemeClr val="lt1"/>
                </a:solidFill>
              </a:rPr>
              <a:t>)</a:t>
            </a:r>
          </a:p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Overview of the lake (geographical location, ecological potential and socio-economic potential)</a:t>
            </a:r>
            <a:endParaRPr sz="3200" dirty="0"/>
          </a:p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Advisory group purpose on the lake</a:t>
            </a:r>
          </a:p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Milestones: Highlights and successes of 2020</a:t>
            </a:r>
          </a:p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Top research priorities and lake issues</a:t>
            </a:r>
            <a:endParaRPr sz="3200" dirty="0"/>
          </a:p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Roadmap (plans-2021 and beyond, opportunities)</a:t>
            </a:r>
          </a:p>
          <a:p>
            <a:pPr marL="151895" indent="-457200">
              <a:buClr>
                <a:schemeClr val="lt1"/>
              </a:buClr>
              <a:buSzPts val="3500"/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lt1"/>
                </a:solidFill>
              </a:rPr>
              <a:t>Best resource investment for this lake/group</a:t>
            </a:r>
            <a:endParaRPr sz="3200" dirty="0"/>
          </a:p>
          <a:p>
            <a:endParaRPr sz="44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6BF6F-AE91-4A25-9049-0A19EA406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77" y="414338"/>
            <a:ext cx="13401603" cy="1501775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 OF LARGE SCALE COMMERCIAL FISHERY and IMPLEMENTATION OF CLOSED SEASON</a:t>
            </a:r>
            <a:endParaRPr lang="en-MW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5E4CBC-BEAE-49AC-94A7-8C0E77347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882" y="3019918"/>
            <a:ext cx="6390965" cy="3596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BDCBE7-FF53-4A90-BFDD-3440EA9A7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13" y="1916113"/>
            <a:ext cx="3261383" cy="580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C28A8D-70BD-4867-995D-2D9AF4D33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814" y="1916113"/>
            <a:ext cx="3261383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55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150D5-D36B-461F-9703-3144C644E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Top Priority Research Areas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4A227-48B8-439B-A8D1-939805E120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Fish stocks biodiversity assessment,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Fish biomass and fishing effort studies,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Aquaculture </a:t>
            </a:r>
          </a:p>
          <a:p>
            <a:r>
              <a:rPr lang="en-US" sz="3200" dirty="0">
                <a:solidFill>
                  <a:schemeClr val="bg1"/>
                </a:solidFill>
              </a:rPr>
              <a:t>Socio-economics,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Water quality,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Fisheries management and policy, </a:t>
            </a:r>
          </a:p>
          <a:p>
            <a:r>
              <a:rPr lang="en-US" sz="3200" dirty="0">
                <a:solidFill>
                  <a:schemeClr val="bg1"/>
                </a:solidFill>
              </a:rPr>
              <a:t>Endangered fish species,</a:t>
            </a:r>
          </a:p>
          <a:p>
            <a:r>
              <a:rPr lang="en-US" sz="3200" dirty="0">
                <a:solidFill>
                  <a:schemeClr val="bg1"/>
                </a:solidFill>
              </a:rPr>
              <a:t>Fish diseases and emerging issues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367978-2418-495E-A096-813F359742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644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78C8FACB-FDC5-4E81-9E21-4A2490E98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0416" y="414339"/>
            <a:ext cx="13617183" cy="15017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sz="4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Roadmap (Plans-2021 and beyond, opportunities)</a:t>
            </a:r>
            <a:endParaRPr lang="en-US" alt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Text Placeholder 2">
            <a:extLst>
              <a:ext uri="{FF2B5EF4-FFF2-40B4-BE49-F238E27FC236}">
                <a16:creationId xmlns:a16="http://schemas.microsoft.com/office/drawing/2014/main" id="{A5B960D6-B3FE-4806-BB51-5D06E8EF9F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7029" y="2068513"/>
            <a:ext cx="12187825" cy="4932362"/>
          </a:xfrm>
        </p:spPr>
        <p:txBody>
          <a:bodyPr/>
          <a:lstStyle/>
          <a:p>
            <a:pPr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PT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the Advisory Group in Malawi and Tanzania</a:t>
            </a:r>
          </a:p>
          <a:p>
            <a:pPr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PT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Institute a National Secretariat with financial support from ACARE</a:t>
            </a:r>
          </a:p>
          <a:p>
            <a:pPr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PT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 and update all existing information related to research,  socio-economics, institutions, legislation, fisheries management  and discuss priorities to leverage sustainable development in Lake Malawi/Nyasa/Niassa basin  </a:t>
            </a:r>
          </a:p>
          <a:p>
            <a:pPr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pt-PT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2 meetings with the Advisory Group for Lake Malawi/Nyasa/Niassa</a:t>
            </a:r>
          </a:p>
          <a:p>
            <a:pPr>
              <a:spcAft>
                <a:spcPct val="0"/>
              </a:spcAft>
              <a:buClr>
                <a:srgbClr val="000000"/>
              </a:buClr>
              <a:buFont typeface="Wingdings" panose="05000000000000000000" pitchFamily="2" charset="2"/>
              <a:buChar char="q"/>
            </a:pPr>
            <a:endParaRPr lang="pt-PT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30AEF5F-5B4D-4BDD-8FAB-9BC9E0BAB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1CD0A5C0-3236-4990-85FB-8F22FC1837D1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/>
              <a:t>22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>
            <a:extLst>
              <a:ext uri="{FF2B5EF4-FFF2-40B4-BE49-F238E27FC236}">
                <a16:creationId xmlns:a16="http://schemas.microsoft.com/office/drawing/2014/main" id="{0BC0FF04-C778-4FD6-9B83-0A76F05487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5365" y="771525"/>
            <a:ext cx="13327694" cy="1501775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resource investment for this lake/group</a:t>
            </a:r>
            <a:endParaRPr lang="en-US" alt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Text Placeholder 2">
            <a:extLst>
              <a:ext uri="{FF2B5EF4-FFF2-40B4-BE49-F238E27FC236}">
                <a16:creationId xmlns:a16="http://schemas.microsoft.com/office/drawing/2014/main" id="{3F07430F-F84E-4294-AED8-5FA5A0782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89347" y="2068513"/>
            <a:ext cx="11977419" cy="4932362"/>
          </a:xfrm>
        </p:spPr>
        <p:txBody>
          <a:bodyPr/>
          <a:lstStyle/>
          <a:p>
            <a:pPr>
              <a:spcAft>
                <a:spcPct val="0"/>
              </a:spcAft>
              <a:buClr>
                <a:srgbClr val="000000"/>
              </a:buClr>
            </a:pPr>
            <a:endParaRPr lang="pt-PT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ct val="0"/>
              </a:spcAft>
              <a:buClr>
                <a:srgbClr val="000000"/>
              </a:buClr>
            </a:pPr>
            <a:r>
              <a:rPr lang="pt-PT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 studies to </a:t>
            </a:r>
            <a:r>
              <a:rPr lang="en-GB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 the roles, relationships, strategies and challenges of the various groups of stakeholders in Lake Malawi/Nyasa/</a:t>
            </a:r>
            <a:r>
              <a:rPr lang="en-GB" alt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Niassa</a:t>
            </a:r>
            <a:r>
              <a:rPr lang="en-GB" alt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D1EDFD5C-8268-404C-8953-5B28BBC79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fld id="{A5F88DE7-82B8-4434-BCC1-4999C1B4C7AB}" type="slidenum">
              <a:rPr lang="en-US" altLang="en-US" sz="1300">
                <a:solidFill>
                  <a:srgbClr val="898989"/>
                </a:solidFill>
                <a:latin typeface="Calibri" panose="020F0502020204030204" pitchFamily="34" charset="0"/>
                <a:sym typeface="Calibri" panose="020F0502020204030204" pitchFamily="34" charset="0"/>
              </a:rPr>
              <a:pPr/>
              <a:t>23</a:t>
            </a:fld>
            <a:endParaRPr lang="en-US" altLang="en-US" sz="1300">
              <a:solidFill>
                <a:srgbClr val="898989"/>
              </a:solidFill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C3057-397B-4030-9C15-B7142EAA6E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A7E5E-E049-4793-98BE-CBE4CB90F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240" y="0"/>
            <a:ext cx="5957967" cy="36532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0A94D-A8FE-4EC1-B2CB-05A3CAEFED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3643587"/>
            <a:ext cx="6927502" cy="389545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1F8E2E2-28F8-49B0-9506-24402E398E6B}"/>
              </a:ext>
            </a:extLst>
          </p:cNvPr>
          <p:cNvSpPr txBox="1">
            <a:spLocks/>
          </p:cNvSpPr>
          <p:nvPr/>
        </p:nvSpPr>
        <p:spPr>
          <a:xfrm>
            <a:off x="3280674" y="6416192"/>
            <a:ext cx="4345640" cy="116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28056" marR="0" lvl="0" indent="-471042" algn="l" rtl="0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56111" marR="0" lvl="1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84167" marR="0" lvl="2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12223" marR="0" lvl="3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40278" marR="0" lvl="4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68334" marR="0" lvl="5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396389" marR="0" lvl="6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024445" marR="0" lvl="7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652501" marR="0" lvl="8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Use of illegal gears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B791BAF-FBF7-46B4-A5ED-B88CE9365D42}"/>
              </a:ext>
            </a:extLst>
          </p:cNvPr>
          <p:cNvSpPr txBox="1">
            <a:spLocks/>
          </p:cNvSpPr>
          <p:nvPr/>
        </p:nvSpPr>
        <p:spPr>
          <a:xfrm>
            <a:off x="412750" y="6123767"/>
            <a:ext cx="5531140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Overfishing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30AC9-76C7-4CCD-9E7D-2FC9C892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611" y="3916179"/>
            <a:ext cx="5957967" cy="335026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B07A914-12B1-4BBF-AD92-BD0FFACB27C8}"/>
              </a:ext>
            </a:extLst>
          </p:cNvPr>
          <p:cNvSpPr txBox="1">
            <a:spLocks/>
          </p:cNvSpPr>
          <p:nvPr/>
        </p:nvSpPr>
        <p:spPr>
          <a:xfrm>
            <a:off x="8945757" y="3504111"/>
            <a:ext cx="3693005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Drought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A3F9B-925D-4118-A155-EA4BC7415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9235" y="1972511"/>
            <a:ext cx="2694241" cy="15017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Siltation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D109D-6220-4E9A-BD13-EEEC8EE58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042" y="2815494"/>
            <a:ext cx="5321997" cy="790260"/>
          </a:xfrm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Plume from </a:t>
            </a:r>
            <a:r>
              <a:rPr lang="en-US" sz="3200" dirty="0" err="1">
                <a:solidFill>
                  <a:schemeClr val="bg1"/>
                </a:solidFill>
              </a:rPr>
              <a:t>Linthipe</a:t>
            </a:r>
            <a:r>
              <a:rPr lang="en-US" sz="3200" dirty="0">
                <a:solidFill>
                  <a:schemeClr val="bg1"/>
                </a:solidFill>
              </a:rPr>
              <a:t> River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9307E10-BAC7-4370-90D1-4AA235EC97D5}"/>
              </a:ext>
            </a:extLst>
          </p:cNvPr>
          <p:cNvSpPr txBox="1">
            <a:spLocks/>
          </p:cNvSpPr>
          <p:nvPr/>
        </p:nvSpPr>
        <p:spPr>
          <a:xfrm>
            <a:off x="7626314" y="4375427"/>
            <a:ext cx="5321997" cy="790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28056" marR="0" lvl="0" indent="-471042" algn="l" rtl="0">
              <a:lnSpc>
                <a:spcPct val="90000"/>
              </a:lnSpc>
              <a:spcBef>
                <a:spcPts val="1511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56111" marR="0" lvl="1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84167" marR="0" lvl="2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512223" marR="0" lvl="3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140278" marR="0" lvl="4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68334" marR="0" lvl="5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396389" marR="0" lvl="6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024445" marR="0" lvl="7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652501" marR="0" lvl="8" indent="-471042" algn="l" rtl="0">
              <a:lnSpc>
                <a:spcPct val="90000"/>
              </a:lnSpc>
              <a:spcBef>
                <a:spcPts val="75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97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Drying up of Lake </a:t>
            </a:r>
            <a:r>
              <a:rPr lang="en-US" sz="3200" dirty="0" err="1">
                <a:solidFill>
                  <a:schemeClr val="bg1"/>
                </a:solidFill>
              </a:rPr>
              <a:t>Chilwa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6D5F24C-5241-490F-8685-5766C74DC996}"/>
              </a:ext>
            </a:extLst>
          </p:cNvPr>
          <p:cNvSpPr txBox="1">
            <a:spLocks/>
          </p:cNvSpPr>
          <p:nvPr/>
        </p:nvSpPr>
        <p:spPr>
          <a:xfrm>
            <a:off x="100208" y="771525"/>
            <a:ext cx="7828768" cy="1501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challenges for Lake Malawi/Nyasa/</a:t>
            </a:r>
            <a:r>
              <a:rPr lang="en-US" altLang="en-US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Niassa</a:t>
            </a:r>
            <a:endParaRPr lang="en-US" alt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65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1114392" y="4614590"/>
            <a:ext cx="11564825" cy="105551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125594" tIns="62780" rIns="125594" bIns="62780" anchor="t" anchorCtr="0">
            <a:noAutofit/>
          </a:bodyPr>
          <a:lstStyle/>
          <a:p>
            <a:pPr algn="ctr">
              <a:buClr>
                <a:schemeClr val="lt1"/>
              </a:buClr>
              <a:buSzPts val="4400"/>
            </a:pPr>
            <a:r>
              <a:rPr lang="en-US" sz="6044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1923"/>
          </a:p>
        </p:txBody>
      </p:sp>
      <p:cxnSp>
        <p:nvCxnSpPr>
          <p:cNvPr id="115" name="Google Shape;115;p16"/>
          <p:cNvCxnSpPr/>
          <p:nvPr/>
        </p:nvCxnSpPr>
        <p:spPr>
          <a:xfrm rot="10800000" flipH="1">
            <a:off x="1120935" y="-883227"/>
            <a:ext cx="11564825" cy="63243"/>
          </a:xfrm>
          <a:prstGeom prst="straightConnector1">
            <a:avLst/>
          </a:prstGeom>
          <a:noFill/>
          <a:ln w="6985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116" name="Google Shape;116;p16"/>
          <p:cNvCxnSpPr/>
          <p:nvPr/>
        </p:nvCxnSpPr>
        <p:spPr>
          <a:xfrm rot="10800000" flipH="1">
            <a:off x="1114392" y="2974281"/>
            <a:ext cx="11564825" cy="63243"/>
          </a:xfrm>
          <a:prstGeom prst="straightConnector1">
            <a:avLst/>
          </a:prstGeom>
          <a:noFill/>
          <a:ln w="6985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17" name="Google Shape;117;p16"/>
          <p:cNvSpPr txBox="1"/>
          <p:nvPr/>
        </p:nvSpPr>
        <p:spPr>
          <a:xfrm>
            <a:off x="0" y="6471914"/>
            <a:ext cx="13833302" cy="802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t" anchorCtr="0">
            <a:noAutofit/>
          </a:bodyPr>
          <a:lstStyle/>
          <a:p>
            <a:pPr algn="ctr">
              <a:buClr>
                <a:srgbClr val="0070C0"/>
              </a:buClr>
              <a:buSzPts val="3200"/>
            </a:pPr>
            <a:r>
              <a:rPr lang="en-US" sz="4396" b="1" i="1" dirty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www.agl-acare.org</a:t>
            </a:r>
            <a:endParaRPr sz="1923" dirty="0"/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56499" y="13051"/>
            <a:ext cx="3080609" cy="28097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6"/>
          <p:cNvSpPr txBox="1"/>
          <p:nvPr/>
        </p:nvSpPr>
        <p:spPr>
          <a:xfrm>
            <a:off x="4311457" y="6555510"/>
            <a:ext cx="5170695" cy="508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5594" tIns="62780" rIns="125594" bIns="62780" anchor="t" anchorCtr="0">
            <a:noAutofit/>
          </a:bodyPr>
          <a:lstStyle/>
          <a:p>
            <a:pPr algn="ctr">
              <a:buClr>
                <a:srgbClr val="0070C0"/>
              </a:buClr>
              <a:buSzPts val="1800"/>
            </a:pPr>
            <a:r>
              <a:rPr lang="en-US" sz="2473" i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23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37723-C204-4BBF-AAD7-C1FF9FC3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Advisory Group (AG)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3A91E-A36F-465F-8A04-769EBDC2D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Currently there is no single Advisory Group for Malawi and Tanzania but needs Development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Each Member State has identified stakeholders to be included in the Lake Specific Committee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There is need for funding so that the identified Stakeholders can meet and be briefed on the current initiative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ACARE is to facilitate this process in the 2021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3200" b="1" dirty="0">
                <a:solidFill>
                  <a:schemeClr val="bg1"/>
                </a:solidFill>
              </a:rPr>
              <a:t>For Lake Malawi Basin Committee, the Team Leader is Geoffrey </a:t>
            </a:r>
            <a:r>
              <a:rPr lang="en-US" sz="3200" b="1" dirty="0" err="1">
                <a:solidFill>
                  <a:schemeClr val="bg1"/>
                </a:solidFill>
              </a:rPr>
              <a:t>Chavula</a:t>
            </a:r>
            <a:r>
              <a:rPr lang="en-US" sz="3200" b="1" dirty="0">
                <a:solidFill>
                  <a:schemeClr val="bg1"/>
                </a:solidFill>
              </a:rPr>
              <a:t> (PhD)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788A1-EBDE-4FDF-9B1B-8D9C1480DD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2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820" y="1992443"/>
            <a:ext cx="12060948" cy="53656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943304B-7499-453A-AD14-1AAE123E1BDC}"/>
              </a:ext>
            </a:extLst>
          </p:cNvPr>
          <p:cNvSpPr txBox="1">
            <a:spLocks/>
          </p:cNvSpPr>
          <p:nvPr/>
        </p:nvSpPr>
        <p:spPr>
          <a:xfrm>
            <a:off x="950832" y="226447"/>
            <a:ext cx="11915935" cy="15017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Suggested composition of Advisory Group (AG) for Tanzania</a:t>
            </a:r>
          </a:p>
        </p:txBody>
      </p:sp>
    </p:spTree>
    <p:extLst>
      <p:ext uri="{BB962C8B-B14F-4D97-AF65-F5344CB8AC3E}">
        <p14:creationId xmlns:p14="http://schemas.microsoft.com/office/powerpoint/2010/main" val="3600563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16" y="1820293"/>
            <a:ext cx="11944107" cy="59564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F4D934-2FF6-4646-9721-8C1A2326AEEC}"/>
              </a:ext>
            </a:extLst>
          </p:cNvPr>
          <p:cNvSpPr txBox="1">
            <a:spLocks/>
          </p:cNvSpPr>
          <p:nvPr/>
        </p:nvSpPr>
        <p:spPr>
          <a:xfrm>
            <a:off x="950832" y="155680"/>
            <a:ext cx="11915935" cy="15017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Suggested composition of Advisory Group (AG) for Malawi</a:t>
            </a:r>
          </a:p>
        </p:txBody>
      </p:sp>
    </p:spTree>
    <p:extLst>
      <p:ext uri="{BB962C8B-B14F-4D97-AF65-F5344CB8AC3E}">
        <p14:creationId xmlns:p14="http://schemas.microsoft.com/office/powerpoint/2010/main" val="253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540" y="1609544"/>
            <a:ext cx="10581647" cy="642131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CF19964-506B-4B83-9C6B-FFD9A4879567}"/>
              </a:ext>
            </a:extLst>
          </p:cNvPr>
          <p:cNvSpPr txBox="1">
            <a:spLocks/>
          </p:cNvSpPr>
          <p:nvPr/>
        </p:nvSpPr>
        <p:spPr>
          <a:xfrm>
            <a:off x="950832" y="0"/>
            <a:ext cx="11915935" cy="150177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92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Suggested composition of Advisory Group (AG) for Mozambique</a:t>
            </a:r>
          </a:p>
        </p:txBody>
      </p:sp>
    </p:spTree>
    <p:extLst>
      <p:ext uri="{BB962C8B-B14F-4D97-AF65-F5344CB8AC3E}">
        <p14:creationId xmlns:p14="http://schemas.microsoft.com/office/powerpoint/2010/main" val="3629915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08D1-2FE9-48AE-A0D8-7C69FDC1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3817599" cy="102988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GB" sz="6120" b="1" dirty="0"/>
              <a:t>Overview of Lake Malawi/</a:t>
            </a:r>
            <a:r>
              <a:rPr lang="en-GB" sz="6120" b="1" dirty="0" err="1"/>
              <a:t>Niassa</a:t>
            </a:r>
            <a:r>
              <a:rPr lang="en-GB" sz="6120" b="1" dirty="0"/>
              <a:t>/</a:t>
            </a:r>
            <a:r>
              <a:rPr lang="en-GB" sz="6120" b="1" dirty="0" err="1"/>
              <a:t>Nyassa</a:t>
            </a:r>
            <a:endParaRPr lang="en-GB" sz="612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B27F-7815-4499-90C4-C0472A6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01248" y="1138331"/>
            <a:ext cx="6419436" cy="6365507"/>
          </a:xfrm>
        </p:spPr>
        <p:txBody>
          <a:bodyPr>
            <a:noAutofit/>
          </a:bodyPr>
          <a:lstStyle/>
          <a:p>
            <a:pPr lvl="1" algn="just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Formed 5 to 10 million years ago.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The third largest lake in Africa, located at the southern end of the African lift valley at latitude of 9.5oS and 14.5oS and longitude of 34oE and 35oE.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 Surface area = 29,500km2  Volume = 7,775km3 and a Maximum depth = 700m. Catchment exceeds 100,500 Km2. 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altLang="en-US" sz="2800" dirty="0">
                <a:solidFill>
                  <a:schemeClr val="bg1"/>
                </a:solidFill>
              </a:rPr>
              <a:t>Coastline mainly composed of rocky habitats, sandy beaches and vegetation of </a:t>
            </a:r>
            <a:r>
              <a:rPr lang="en-US" altLang="en-US" sz="2800" i="1" dirty="0">
                <a:solidFill>
                  <a:schemeClr val="bg1"/>
                </a:solidFill>
              </a:rPr>
              <a:t>Phragmites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chemeClr val="bg1"/>
                </a:solidFill>
              </a:rPr>
              <a:t>Over 15 major rivers drain into the lake</a:t>
            </a:r>
          </a:p>
          <a:p>
            <a:pPr marL="157014" indent="0" algn="just">
              <a:buNone/>
            </a:pPr>
            <a:endParaRPr lang="en-US" sz="2800" b="1" dirty="0">
              <a:solidFill>
                <a:schemeClr val="bg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2800" b="1" dirty="0">
              <a:solidFill>
                <a:schemeClr val="bg1"/>
              </a:solidFill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0287AFD-205A-4147-B9CB-C1243EDDC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7" y="1587826"/>
            <a:ext cx="7999413" cy="570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247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08D1-2FE9-48AE-A0D8-7C69FDC1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3817599" cy="102988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GB" sz="6120" b="1" dirty="0"/>
              <a:t>Ecological potential of the lake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B27F-7815-4499-90C4-C0472A6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40" y="1138331"/>
            <a:ext cx="6191793" cy="6365507"/>
          </a:xfrm>
        </p:spPr>
        <p:txBody>
          <a:bodyPr>
            <a:normAutofit/>
          </a:bodyPr>
          <a:lstStyle/>
          <a:p>
            <a:pPr algn="just"/>
            <a:endParaRPr lang="en-US" sz="9066" b="1" dirty="0"/>
          </a:p>
          <a:p>
            <a:pPr algn="just"/>
            <a:endParaRPr lang="en-US" sz="9066" b="1" dirty="0"/>
          </a:p>
          <a:p>
            <a:pPr algn="just"/>
            <a:endParaRPr lang="en-US" sz="9066" b="1" dirty="0"/>
          </a:p>
          <a:p>
            <a:pPr marL="0" indent="0" algn="just">
              <a:buNone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372" y="1917060"/>
            <a:ext cx="6495627" cy="567284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6372" y="1138331"/>
            <a:ext cx="13437206" cy="65049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 algn="just"/>
            <a:r>
              <a:rPr lang="en-US" sz="3627" dirty="0"/>
              <a:t>Eleven families (11) with over 800 species, majority undescribed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7A400-4845-487F-83AD-131A44CC9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8505" y="1897278"/>
            <a:ext cx="5172521" cy="2908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3633D0-A0BC-435C-929F-7C540B31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505" y="4805873"/>
            <a:ext cx="5172522" cy="290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64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E08D1-2FE9-48AE-A0D8-7C69FDC1C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880569" cy="1029883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ctr"/>
            <a:r>
              <a:rPr lang="en-GB" sz="6120" b="1" dirty="0"/>
              <a:t>Status of the Fisheries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EB27F-7815-4499-90C4-C0472A6F3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035" y="1503123"/>
            <a:ext cx="7880569" cy="6108894"/>
          </a:xfrm>
          <a:noFill/>
        </p:spPr>
        <p:txBody>
          <a:bodyPr>
            <a:noAutofit/>
          </a:bodyPr>
          <a:lstStyle/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Over 200,000 tons is landed annually.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Medium to small species now dominate the landings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Usipa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(</a:t>
            </a:r>
            <a:r>
              <a:rPr lang="en-US" sz="32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Engraulicypris</a:t>
            </a:r>
            <a:r>
              <a:rPr lang="en-US" sz="32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sardella</a:t>
            </a: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) now exceeds 60% of total landings.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Shallow water fisheries (&lt; 50 m deep) have collapsed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n-US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ornamental fish trade has become a commercial business in recent years and exported to Europe, Asia and North America.. </a:t>
            </a:r>
          </a:p>
          <a:p>
            <a:pPr lvl="1" algn="just"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q"/>
            </a:pPr>
            <a:endParaRPr lang="en-US" sz="32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71450" indent="-171450" algn="just">
              <a:buFont typeface="Wingdings" panose="05000000000000000000" pitchFamily="2" charset="2"/>
              <a:buChar char="q"/>
            </a:pPr>
            <a:endParaRPr lang="en-GB" sz="105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15" t="253" r="1744"/>
          <a:stretch/>
        </p:blipFill>
        <p:spPr>
          <a:xfrm>
            <a:off x="8107846" y="0"/>
            <a:ext cx="5653419" cy="3249282"/>
          </a:xfrm>
          <a:prstGeom prst="rect">
            <a:avLst/>
          </a:prstGeom>
        </p:spPr>
      </p:pic>
      <p:pic>
        <p:nvPicPr>
          <p:cNvPr id="6" name="Picture 5" descr="Related image">
            <a:extLst>
              <a:ext uri="{FF2B5EF4-FFF2-40B4-BE49-F238E27FC236}">
                <a16:creationId xmlns:a16="http://schemas.microsoft.com/office/drawing/2014/main" id="{B964A103-57E2-4E46-AF26-8575C100902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66" b="-1"/>
          <a:stretch/>
        </p:blipFill>
        <p:spPr bwMode="auto">
          <a:xfrm>
            <a:off x="8606772" y="3249282"/>
            <a:ext cx="5099793" cy="43627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099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51E34CFFE598479E195F5ABF6D6981" ma:contentTypeVersion="12" ma:contentTypeDescription="Create a new document." ma:contentTypeScope="" ma:versionID="1e809df1727399b2857a01e49d162a11">
  <xsd:schema xmlns:xsd="http://www.w3.org/2001/XMLSchema" xmlns:xs="http://www.w3.org/2001/XMLSchema" xmlns:p="http://schemas.microsoft.com/office/2006/metadata/properties" xmlns:ns2="dd380071-04f4-46d6-a416-eecafb0637db" xmlns:ns3="5b73da98-7e1c-4116-802a-9e73dfd4ef42" targetNamespace="http://schemas.microsoft.com/office/2006/metadata/properties" ma:root="true" ma:fieldsID="ef8836c8002fd7feb0c7d789d126c65a" ns2:_="" ns3:_="">
    <xsd:import namespace="dd380071-04f4-46d6-a416-eecafb0637db"/>
    <xsd:import namespace="5b73da98-7e1c-4116-802a-9e73dfd4ef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80071-04f4-46d6-a416-eecafb0637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73da98-7e1c-4116-802a-9e73dfd4ef4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BACE85-4977-487F-B2CE-9B804D031BA9}"/>
</file>

<file path=customXml/itemProps2.xml><?xml version="1.0" encoding="utf-8"?>
<ds:datastoreItem xmlns:ds="http://schemas.openxmlformats.org/officeDocument/2006/customXml" ds:itemID="{99498230-F378-4039-A0EB-F3BD9CE33EA4}"/>
</file>

<file path=customXml/itemProps3.xml><?xml version="1.0" encoding="utf-8"?>
<ds:datastoreItem xmlns:ds="http://schemas.openxmlformats.org/officeDocument/2006/customXml" ds:itemID="{B2556475-531B-4A6A-9406-7F16BE4DF9CD}"/>
</file>

<file path=docProps/app.xml><?xml version="1.0" encoding="utf-8"?>
<Properties xmlns="http://schemas.openxmlformats.org/officeDocument/2006/extended-properties" xmlns:vt="http://schemas.openxmlformats.org/officeDocument/2006/docPropsVTypes">
  <TotalTime>578</TotalTime>
  <Words>936</Words>
  <Application>Microsoft Office PowerPoint</Application>
  <PresentationFormat>Custom</PresentationFormat>
  <Paragraphs>128</Paragraphs>
  <Slides>25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2020 Annual Conference of the African Great Lakes Stakeholders Network:</vt:lpstr>
      <vt:lpstr>PowerPoint Presentation</vt:lpstr>
      <vt:lpstr>Advisory Group (AG)</vt:lpstr>
      <vt:lpstr>PowerPoint Presentation</vt:lpstr>
      <vt:lpstr>PowerPoint Presentation</vt:lpstr>
      <vt:lpstr>PowerPoint Presentation</vt:lpstr>
      <vt:lpstr>Overview of Lake Malawi/Niassa/Nyassa</vt:lpstr>
      <vt:lpstr>Ecological potential of the lake</vt:lpstr>
      <vt:lpstr>Status of the Fisheries</vt:lpstr>
      <vt:lpstr>Socio-economic potential of the lake</vt:lpstr>
      <vt:lpstr>Advisory group purpose</vt:lpstr>
      <vt:lpstr>Milestones: Highlights and successes of 2020 </vt:lpstr>
      <vt:lpstr>Mozambique</vt:lpstr>
      <vt:lpstr>Malawi</vt:lpstr>
      <vt:lpstr>Installation of two Lake buoys on Lake Malawi</vt:lpstr>
      <vt:lpstr>Biomass Assessment in Lake Malawi</vt:lpstr>
      <vt:lpstr>National Annual Frame Survey</vt:lpstr>
      <vt:lpstr>Review of fish standards</vt:lpstr>
      <vt:lpstr>Development of EUS Containment Strategy and Capacity building towards the EUS Outbreak</vt:lpstr>
      <vt:lpstr>MONITORING OF LARGE SCALE COMMERCIAL FISHERY and IMPLEMENTATION OF CLOSED SEASON</vt:lpstr>
      <vt:lpstr>Top Priority Research Areas</vt:lpstr>
      <vt:lpstr>Roadmap (Plans-2021 and beyond, opportunities)</vt:lpstr>
      <vt:lpstr>Best resource investment for this lake/group</vt:lpstr>
      <vt:lpstr>Siltation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Annual Conference of the African Great Lakes Stakeholders Network:</dc:title>
  <dc:creator>Maxon</dc:creator>
  <cp:lastModifiedBy>Maxon Ngochera</cp:lastModifiedBy>
  <cp:revision>50</cp:revision>
  <dcterms:modified xsi:type="dcterms:W3CDTF">2020-12-10T12:05:21Z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0x0101008E51E34CFFE598479E195F5ABF6D6981</vt:lpwstr>
  </property>
</Properties>
</file>