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6" r:id="rId2"/>
    <p:sldId id="257" r:id="rId3"/>
    <p:sldId id="267" r:id="rId4"/>
    <p:sldId id="277" r:id="rId5"/>
    <p:sldId id="269" r:id="rId6"/>
    <p:sldId id="276" r:id="rId7"/>
    <p:sldId id="270" r:id="rId8"/>
    <p:sldId id="271" r:id="rId9"/>
    <p:sldId id="278" r:id="rId10"/>
    <p:sldId id="282" r:id="rId11"/>
    <p:sldId id="273" r:id="rId12"/>
    <p:sldId id="274" r:id="rId13"/>
    <p:sldId id="259" r:id="rId14"/>
  </p:sldIdLst>
  <p:sldSz cx="10058400" cy="7772400"/>
  <p:notesSz cx="7010400" cy="9296400"/>
  <p:embeddedFontLs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000000"/>
          </p15:clr>
        </p15:guide>
        <p15:guide id="2" pos="316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6" autoAdjust="0"/>
  </p:normalViewPr>
  <p:slideViewPr>
    <p:cSldViewPr snapToGrid="0">
      <p:cViewPr varScale="1">
        <p:scale>
          <a:sx n="88" d="100"/>
          <a:sy n="88" d="100"/>
        </p:scale>
        <p:origin x="2022" y="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74787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101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43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96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5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  <p:sp>
        <p:nvSpPr>
          <p:cNvPr id="112" name="Google Shape;112;p4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87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68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08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30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3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5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46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61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84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54380" y="1272019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59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92150" y="414337"/>
            <a:ext cx="8674100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92150" y="2068512"/>
            <a:ext cx="8674100" cy="49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989093" y="2622762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88539" y="516784"/>
            <a:ext cx="6586750" cy="63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92150" y="414337"/>
            <a:ext cx="8674100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563019" y="197643"/>
            <a:ext cx="4932362" cy="8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1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19"/>
              <a:buFont typeface="Arial"/>
              <a:buNone/>
              <a:defRPr sz="35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1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2056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19"/>
              <a:buChar char="•"/>
              <a:defRPr sz="3518"/>
            </a:lvl1pPr>
            <a:lvl2pPr marL="914400" lvl="1" indent="-42418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marL="1371600" lvl="2" indent="-396239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marL="1828800" lvl="3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92825" y="413818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92826" y="1905326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5092066" y="1905326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92150" y="414337"/>
            <a:ext cx="8674100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59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2150" y="414337"/>
            <a:ext cx="8674100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2150" y="2068512"/>
            <a:ext cx="8674100" cy="49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92150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32162" y="7204075"/>
            <a:ext cx="3394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746125" y="509587"/>
            <a:ext cx="8548687" cy="120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500"/>
              <a:buFont typeface="Calibri"/>
              <a:buNone/>
            </a:pPr>
            <a:r>
              <a:rPr lang="en-US" sz="3500" b="1" i="0" u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2020 Annual Conference of the African Great Lakes Stakeholders Network: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0" y="6364258"/>
            <a:ext cx="10058400" cy="11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2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Building the Foundation for Long-Term Scientific Inquiry  and Networks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2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December 10</a:t>
            </a:r>
            <a:r>
              <a:rPr lang="en-US" sz="2000" b="1" i="0" u="none" baseline="30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Virtual</a:t>
            </a:r>
            <a:endParaRPr sz="2000" b="1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endParaRPr dirty="0"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clrChange>
              <a:clrFrom>
                <a:srgbClr val="0071C1"/>
              </a:clrFrom>
              <a:clrTo>
                <a:srgbClr val="0071C1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75354" y="3956112"/>
            <a:ext cx="2073275" cy="186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80FB9DDA-7913-493A-8179-0DDB3F047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702" y="4527180"/>
            <a:ext cx="1080540" cy="720000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9CAE4C-A3B6-4081-86AE-DEC279616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160" y="4527180"/>
            <a:ext cx="108054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B0E23-370D-4D08-9089-DEE06BEEBE63}"/>
              </a:ext>
            </a:extLst>
          </p:cNvPr>
          <p:cNvSpPr txBox="1"/>
          <p:nvPr/>
        </p:nvSpPr>
        <p:spPr>
          <a:xfrm>
            <a:off x="97971" y="2471384"/>
            <a:ext cx="98080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Lake Edward-Albert Advisory Group</a:t>
            </a:r>
          </a:p>
          <a:p>
            <a:pPr algn="ctr"/>
            <a:r>
              <a:rPr lang="en-US" sz="2000" b="1" dirty="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Name of presenter, position title and affiliation</a:t>
            </a:r>
            <a:endParaRPr lang="en-CA" sz="2000" b="1" dirty="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30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68275" y="114300"/>
            <a:ext cx="973613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Lakes issues</a:t>
            </a:r>
            <a:endParaRPr lang="en-US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10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80999" y="1468294"/>
            <a:ext cx="9310687" cy="550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Declining fish stocks due to over population of fishing villages and  over-	fishing, &amp; use of inappropriate gears and vessels,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Destruction and pollution of fish habits including fish breeding areas,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Habitat degradation and proliferation of invasive weeds, 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Oil – and activities related to its discovery,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Climate change &amp; variability, 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Conflicts due access to fishery along unclear liquid national borders, 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Lack of clean water and poor sanitation along fishing villages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Research output and information reaching the communities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Data sharing between researchers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Convincing decision makers on the need for </a:t>
            </a: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transboundary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management strategy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Weak governance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Increasing floods in fishing camps/villages </a:t>
            </a:r>
          </a:p>
        </p:txBody>
      </p:sp>
    </p:spTree>
    <p:extLst>
      <p:ext uri="{BB962C8B-B14F-4D97-AF65-F5344CB8AC3E}">
        <p14:creationId xmlns:p14="http://schemas.microsoft.com/office/powerpoint/2010/main" val="363164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68275" y="114299"/>
            <a:ext cx="9736137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 algn="ctr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Roadmap (plans-2021 and beyond, opportunities)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11</a:t>
            </a:fld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347965" y="2194560"/>
            <a:ext cx="93767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Generation a list of priority research areas and interventions, gaps, and opportunities to guide the development of a research agenda for these systems;</a:t>
            </a:r>
          </a:p>
          <a:p>
            <a:pPr marL="457200" lvl="0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chemeClr val="lt1"/>
              </a:solidFill>
            </a:endParaRPr>
          </a:p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Continual engagement in critical issues of fisheries research and development </a:t>
            </a:r>
          </a:p>
          <a:p>
            <a:pPr marL="457200" lvl="0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chemeClr val="lt1"/>
              </a:solidFill>
            </a:endParaRPr>
          </a:p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as we identify the priority areas for our interventions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96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68275" y="114300"/>
            <a:ext cx="9736137" cy="115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 algn="ctr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Best resource investment for the lakes/group</a:t>
            </a:r>
            <a:endParaRPr lang="en-US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12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414250" y="1729047"/>
            <a:ext cx="9310687" cy="425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Financial and human resources are required to support: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Fisheries research information generation (Research)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Research equipment (fully equipped research vessels) 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Mobile laboratory for water resources monitoring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Human capacity building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Fisheries stock monitoring</a:t>
            </a: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85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811212" y="4416425"/>
            <a:ext cx="8418512" cy="768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cxnSp>
        <p:nvCxnSpPr>
          <p:cNvPr id="115" name="Google Shape;115;p16"/>
          <p:cNvCxnSpPr/>
          <p:nvPr/>
        </p:nvCxnSpPr>
        <p:spPr>
          <a:xfrm rot="10800000" flipH="1">
            <a:off x="815975" y="414337"/>
            <a:ext cx="8418512" cy="46037"/>
          </a:xfrm>
          <a:prstGeom prst="straightConnector1">
            <a:avLst/>
          </a:prstGeom>
          <a:noFill/>
          <a:ln w="69850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6" name="Google Shape;116;p16"/>
          <p:cNvCxnSpPr/>
          <p:nvPr/>
        </p:nvCxnSpPr>
        <p:spPr>
          <a:xfrm rot="10800000" flipH="1">
            <a:off x="811212" y="2629694"/>
            <a:ext cx="8418512" cy="46037"/>
          </a:xfrm>
          <a:prstGeom prst="straightConnector1">
            <a:avLst/>
          </a:prstGeom>
          <a:noFill/>
          <a:ln w="69850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7" name="Google Shape;117;p16"/>
          <p:cNvSpPr txBox="1"/>
          <p:nvPr/>
        </p:nvSpPr>
        <p:spPr>
          <a:xfrm>
            <a:off x="0" y="6233475"/>
            <a:ext cx="1006983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Helvetica Neue"/>
              <a:buNone/>
            </a:pPr>
            <a:r>
              <a:rPr lang="en-US" sz="3200" b="1" i="1" u="none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www.agl-acare.org</a:t>
            </a:r>
            <a:endParaRPr dirty="0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7949" y="550564"/>
            <a:ext cx="2242502" cy="2045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138487" y="5829300"/>
            <a:ext cx="3763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en-US" sz="1800" b="0" i="1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68275" y="114300"/>
            <a:ext cx="973613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OUTLINE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2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31787" y="1081087"/>
            <a:ext cx="9310687" cy="64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(AG founding, membership and composition)</a:t>
            </a:r>
            <a:r>
              <a:rPr lang="en-US" sz="1100" b="1" dirty="0">
                <a:solidFill>
                  <a:schemeClr val="lt1"/>
                </a:solidFill>
              </a:rPr>
              <a:t> </a:t>
            </a:r>
          </a:p>
          <a:p>
            <a:pPr lvl="8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Leadership framework (leads, co-leads, </a:t>
            </a:r>
            <a:r>
              <a:rPr lang="en-US" sz="2800" b="1" dirty="0" err="1">
                <a:solidFill>
                  <a:schemeClr val="lt1"/>
                </a:solidFill>
              </a:rPr>
              <a:t>etc</a:t>
            </a:r>
            <a:r>
              <a:rPr lang="en-US" sz="2800" b="1" dirty="0">
                <a:solidFill>
                  <a:schemeClr val="lt1"/>
                </a:solidFill>
              </a:rPr>
              <a:t>)</a:t>
            </a:r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endParaRPr sz="1100" dirty="0"/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 of the lake (geographical location, ecological potential and socio-economic potential)</a:t>
            </a:r>
            <a:endParaRPr sz="1100" dirty="0"/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advisory group purpose on the lake</a:t>
            </a:r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Milestones: Highlights and successes of 2020</a:t>
            </a:r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Top research priorities and lake issues</a:t>
            </a:r>
            <a:endParaRPr sz="1100" dirty="0"/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Roadmap (plans-2021 and beyond, opportunities)</a:t>
            </a:r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2800" b="1" dirty="0">
                <a:solidFill>
                  <a:schemeClr val="lt1"/>
                </a:solidFill>
              </a:rPr>
              <a:t>Best resource investment for this lake/group</a:t>
            </a:r>
            <a:endParaRPr sz="1100" dirty="0"/>
          </a:p>
          <a:p>
            <a: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▪"/>
            </a:pP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322263" y="413558"/>
            <a:ext cx="973613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Background (AG founding, membership and composition)</a:t>
            </a:r>
            <a:endParaRPr lang="en-US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22263" y="2199867"/>
            <a:ext cx="8707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There was need to address the biggest challenges facing the lakes </a:t>
            </a: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4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To Develop a network of stakeholders, and a process of collaboration, </a:t>
            </a: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4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to guide future research. </a:t>
            </a: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4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4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342900" indent="-3429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LEAAG was created during  the ACARE November 5-7, 2019 workshop in Entebbe, Uganda</a:t>
            </a:r>
          </a:p>
        </p:txBody>
      </p:sp>
    </p:spTree>
    <p:extLst>
      <p:ext uri="{BB962C8B-B14F-4D97-AF65-F5344CB8AC3E}">
        <p14:creationId xmlns:p14="http://schemas.microsoft.com/office/powerpoint/2010/main" val="56903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799532-287A-4A11-B512-E699372B879B}"/>
              </a:ext>
            </a:extLst>
          </p:cNvPr>
          <p:cNvSpPr/>
          <p:nvPr/>
        </p:nvSpPr>
        <p:spPr>
          <a:xfrm>
            <a:off x="282750" y="1839103"/>
            <a:ext cx="9492899" cy="498938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55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53D170-4D27-4027-B08B-8BA074CD83EB}"/>
              </a:ext>
            </a:extLst>
          </p:cNvPr>
          <p:cNvSpPr txBox="1">
            <a:spLocks/>
          </p:cNvSpPr>
          <p:nvPr/>
        </p:nvSpPr>
        <p:spPr>
          <a:xfrm>
            <a:off x="681536" y="1786759"/>
            <a:ext cx="4446121" cy="4496960"/>
          </a:xfrm>
          <a:prstGeom prst="rect">
            <a:avLst/>
          </a:prstGeom>
        </p:spPr>
        <p:txBody>
          <a:bodyPr vert="horz" lIns="75438" tIns="37719" rIns="75438" bIns="37719" rtlCol="0">
            <a:normAutofit lnSpcReduction="10000"/>
          </a:bodyPr>
          <a:lstStyle/>
          <a:p>
            <a:pPr defTabSz="754380">
              <a:lnSpc>
                <a:spcPct val="90000"/>
              </a:lnSpc>
              <a:spcBef>
                <a:spcPts val="825"/>
              </a:spcBef>
              <a:buClrTx/>
              <a:defRPr/>
            </a:pPr>
            <a:r>
              <a:rPr lang="nl-BE" sz="26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 of the Lake(s) Advisory Group</a:t>
            </a:r>
          </a:p>
          <a:p>
            <a:pPr defTabSz="754380">
              <a:lnSpc>
                <a:spcPct val="90000"/>
              </a:lnSpc>
              <a:spcBef>
                <a:spcPts val="825"/>
              </a:spcBef>
              <a:buClrTx/>
              <a:defRPr/>
            </a:pPr>
            <a:endParaRPr lang="nl-BE" sz="264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54380">
              <a:spcBef>
                <a:spcPts val="825"/>
              </a:spcBef>
              <a:buClrTx/>
              <a:defRPr/>
            </a:pPr>
            <a:r>
              <a:rPr lang="nl-BE" sz="264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Meetings</a:t>
            </a:r>
          </a:p>
          <a:p>
            <a:pPr defTabSz="754380">
              <a:spcBef>
                <a:spcPts val="825"/>
              </a:spcBef>
              <a:buClrTx/>
              <a:defRPr/>
            </a:pPr>
            <a:r>
              <a:rPr lang="nl-BE" sz="1980" b="1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nl-BE" sz="1980" b="1" dirty="0">
                <a:latin typeface="Arial" panose="020B0604020202020204" pitchFamily="34" charset="0"/>
                <a:cs typeface="Arial" panose="020B0604020202020204" pitchFamily="34" charset="0"/>
              </a:rPr>
              <a:t> (annual)</a:t>
            </a:r>
          </a:p>
          <a:p>
            <a:pPr defTabSz="754380">
              <a:spcBef>
                <a:spcPts val="825"/>
              </a:spcBef>
              <a:buClrTx/>
              <a:defRPr/>
            </a:pPr>
            <a:r>
              <a:rPr lang="nl-BE" sz="1980" b="1" dirty="0">
                <a:latin typeface="Arial" panose="020B0604020202020204" pitchFamily="34" charset="0"/>
                <a:cs typeface="Arial" panose="020B0604020202020204" pitchFamily="34" charset="0"/>
              </a:rPr>
              <a:t>national (annual)</a:t>
            </a:r>
          </a:p>
          <a:p>
            <a:pPr defTabSz="754380">
              <a:spcBef>
                <a:spcPts val="825"/>
              </a:spcBef>
              <a:buClrTx/>
              <a:defRPr/>
            </a:pPr>
            <a:r>
              <a:rPr lang="nl-BE" sz="198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BE" sz="198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ocal meetings (sites) </a:t>
            </a:r>
          </a:p>
          <a:p>
            <a:pPr defTabSz="754380">
              <a:spcBef>
                <a:spcPts val="825"/>
              </a:spcBef>
              <a:buClrTx/>
              <a:defRPr/>
            </a:pPr>
            <a:endParaRPr lang="nl-BE" sz="198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754380">
              <a:lnSpc>
                <a:spcPct val="90000"/>
              </a:lnSpc>
              <a:spcBef>
                <a:spcPts val="825"/>
              </a:spcBef>
              <a:buClrTx/>
              <a:defRPr/>
            </a:pPr>
            <a:endParaRPr lang="nl-BE" sz="19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54380">
              <a:lnSpc>
                <a:spcPct val="90000"/>
              </a:lnSpc>
              <a:spcBef>
                <a:spcPts val="825"/>
              </a:spcBef>
              <a:buClrTx/>
              <a:defRPr/>
            </a:pPr>
            <a:endParaRPr lang="nl-BE" sz="19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54380">
              <a:lnSpc>
                <a:spcPct val="90000"/>
              </a:lnSpc>
              <a:spcBef>
                <a:spcPts val="825"/>
              </a:spcBef>
              <a:buClrTx/>
              <a:defRPr/>
            </a:pPr>
            <a:r>
              <a:rPr lang="nl-BE" sz="198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hthoek 18"/>
          <p:cNvSpPr/>
          <p:nvPr/>
        </p:nvSpPr>
        <p:spPr>
          <a:xfrm>
            <a:off x="5174027" y="1792766"/>
            <a:ext cx="2719037" cy="901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Bookman Old Style" panose="02050604050505020204" pitchFamily="18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3993318" y="3001341"/>
            <a:ext cx="2440843" cy="667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DRC country leader </a:t>
            </a:r>
            <a:r>
              <a:rPr lang="nl-BE" sz="1600" b="1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Mbalassa Mulongaibalu (UOB) </a:t>
            </a:r>
            <a:endParaRPr lang="nl-NL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005748" y="3969471"/>
            <a:ext cx="2721331" cy="2609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55"/>
          </a:p>
        </p:txBody>
      </p:sp>
      <p:sp>
        <p:nvSpPr>
          <p:cNvPr id="23" name="Rechthoek 22"/>
          <p:cNvSpPr/>
          <p:nvPr/>
        </p:nvSpPr>
        <p:spPr>
          <a:xfrm>
            <a:off x="7136478" y="4003086"/>
            <a:ext cx="2414921" cy="2562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Bookman Old Style" panose="02050604050505020204" pitchFamily="18" charset="0"/>
            </a:endParaRPr>
          </a:p>
        </p:txBody>
      </p:sp>
      <p:cxnSp>
        <p:nvCxnSpPr>
          <p:cNvPr id="26" name="Rechte verbindingslijn met pijl 25"/>
          <p:cNvCxnSpPr/>
          <p:nvPr/>
        </p:nvCxnSpPr>
        <p:spPr>
          <a:xfrm rot="5400000">
            <a:off x="5693364" y="2801695"/>
            <a:ext cx="403001" cy="131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rot="5400000">
            <a:off x="7569132" y="2789254"/>
            <a:ext cx="403001" cy="131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hthoek 27"/>
          <p:cNvSpPr/>
          <p:nvPr/>
        </p:nvSpPr>
        <p:spPr>
          <a:xfrm>
            <a:off x="7135560" y="3011928"/>
            <a:ext cx="2440843" cy="667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55"/>
          </a:p>
        </p:txBody>
      </p:sp>
      <p:cxnSp>
        <p:nvCxnSpPr>
          <p:cNvPr id="29" name="Rechte verbindingslijn met pijl 28"/>
          <p:cNvCxnSpPr/>
          <p:nvPr/>
        </p:nvCxnSpPr>
        <p:spPr>
          <a:xfrm rot="5400000">
            <a:off x="5703957" y="3883130"/>
            <a:ext cx="403001" cy="131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rot="5400000">
            <a:off x="7579725" y="3870689"/>
            <a:ext cx="403001" cy="131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5410365" y="1689267"/>
            <a:ext cx="269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Group leader (alternative</a:t>
            </a:r>
            <a:r>
              <a:rPr lang="fr-FR" sz="1600" dirty="0">
                <a:latin typeface="Bookman Old Style" panose="02050604050505020204" pitchFamily="18" charset="0"/>
              </a:rPr>
              <a:t>)</a:t>
            </a:r>
            <a:endParaRPr lang="nl-NL" sz="1600" dirty="0">
              <a:latin typeface="Bookman Old Style" panose="02050604050505020204" pitchFamily="18" charset="0"/>
            </a:endParaRPr>
          </a:p>
          <a:p>
            <a:pPr lvl="0" algn="ctr"/>
            <a:r>
              <a:rPr lang="nl-BE" sz="1600" b="1" dirty="0">
                <a:latin typeface="Bookman Old Style" panose="02050604050505020204" pitchFamily="18" charset="0"/>
                <a:cs typeface="Arial" panose="020B0604020202020204" pitchFamily="34" charset="0"/>
              </a:rPr>
              <a:t>Joyce Ikwaput Nyeko (Uganda)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137588" y="2900494"/>
            <a:ext cx="2413811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Ug</a:t>
            </a:r>
            <a:r>
              <a:rPr lang="nl-NL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 country leader</a:t>
            </a:r>
          </a:p>
          <a:p>
            <a:pPr algn="ctr">
              <a:defRPr/>
            </a:pPr>
            <a:r>
              <a:rPr lang="nl-BE" sz="1600" b="1" dirty="0">
                <a:latin typeface="Bookman Old Style" panose="02050604050505020204" pitchFamily="18" charset="0"/>
                <a:cs typeface="Arial" panose="020B0604020202020204" pitchFamily="34" charset="0"/>
              </a:rPr>
              <a:t>Herbert </a:t>
            </a:r>
            <a:r>
              <a:rPr lang="nl-BE" sz="1600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Nakiyende</a:t>
            </a:r>
            <a:r>
              <a:rPr lang="nl-BE" sz="1600" b="1" dirty="0">
                <a:latin typeface="Bookman Old Style" panose="02050604050505020204" pitchFamily="18" charset="0"/>
                <a:cs typeface="Arial" panose="020B0604020202020204" pitchFamily="34" charset="0"/>
              </a:rPr>
              <a:t> (</a:t>
            </a:r>
            <a:r>
              <a:rPr lang="nl-BE" sz="1600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NaFIRRI</a:t>
            </a:r>
            <a:r>
              <a:rPr lang="nl-BE" sz="1600" b="1" dirty="0">
                <a:latin typeface="Bookman Old Style" panose="02050604050505020204" pitchFamily="18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825"/>
              </a:spcBef>
              <a:defRPr/>
            </a:pPr>
            <a:endParaRPr lang="nl-BE" sz="16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7229217" y="3951503"/>
            <a:ext cx="2322182" cy="332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lang="nl-BE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Members </a:t>
            </a:r>
          </a:p>
          <a:p>
            <a:pPr>
              <a:lnSpc>
                <a:spcPct val="90000"/>
              </a:lnSpc>
              <a:spcBef>
                <a:spcPts val="825"/>
              </a:spcBef>
            </a:pPr>
            <a:r>
              <a:rPr lang="nl-BE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Gertrude</a:t>
            </a: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 Atukunda (NaFIRRI)</a:t>
            </a:r>
          </a:p>
          <a:p>
            <a:pPr>
              <a:lnSpc>
                <a:spcPct val="90000"/>
              </a:lnSpc>
              <a:spcBef>
                <a:spcPts val="825"/>
              </a:spcBef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William Okello (NaFIRRI)</a:t>
            </a:r>
          </a:p>
          <a:p>
            <a:pPr>
              <a:lnSpc>
                <a:spcPct val="90000"/>
              </a:lnSpc>
              <a:spcBef>
                <a:spcPts val="825"/>
              </a:spcBef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Robert Baluku (UWRTI)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Angel Nankabirwa (NaFIRRI)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Ruchard Tugadya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Dorothy Birungi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endParaRPr lang="nl-BE" sz="16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endParaRPr lang="nl-NL" sz="1600" dirty="0">
              <a:latin typeface="Bookman Old Style" panose="02050604050505020204" pitchFamily="18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4039189" y="3950302"/>
            <a:ext cx="2373959" cy="227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825"/>
              </a:spcBef>
              <a:defRPr/>
            </a:pPr>
            <a:r>
              <a:rPr lang="nl-BE" sz="16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Member</a:t>
            </a:r>
            <a:r>
              <a:rPr lang="nl-BE" sz="16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 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Oscar Wembo (UoR, UoK)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Joseph Matunguru (Fisheries and </a:t>
            </a:r>
            <a:r>
              <a:rPr lang="nl-BE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Lifestock</a:t>
            </a: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Prof Chantal </a:t>
            </a:r>
            <a:r>
              <a:rPr lang="nl-BE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Shalukoma</a:t>
            </a:r>
            <a:endParaRPr lang="nl-BE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defRPr/>
            </a:pPr>
            <a:r>
              <a:rPr lang="nl-BE" b="1" dirty="0">
                <a:latin typeface="Bookman Old Style" panose="02050604050505020204" pitchFamily="18" charset="0"/>
                <a:cs typeface="Arial" panose="020B0604020202020204" pitchFamily="34" charset="0"/>
              </a:rPr>
              <a:t>(ICCN)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0058400" y="-495117"/>
            <a:ext cx="2207333" cy="43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25"/>
              </a:spcBef>
              <a:defRPr/>
            </a:pPr>
            <a:endParaRPr lang="nl-BE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155" dirty="0"/>
          </a:p>
        </p:txBody>
      </p:sp>
      <p:sp>
        <p:nvSpPr>
          <p:cNvPr id="25" name="Google Shape;98;p14"/>
          <p:cNvSpPr txBox="1"/>
          <p:nvPr/>
        </p:nvSpPr>
        <p:spPr>
          <a:xfrm>
            <a:off x="0" y="322232"/>
            <a:ext cx="9736137" cy="10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sym typeface="Arial"/>
            </a:endParaRPr>
          </a:p>
          <a:p>
            <a:pPr lvl="8" algn="ctr">
              <a:buClr>
                <a:schemeClr val="lt1"/>
              </a:buClr>
              <a:buSzPts val="3500"/>
            </a:pPr>
            <a:r>
              <a:rPr lang="en-US" sz="3600" b="1" dirty="0">
                <a:solidFill>
                  <a:schemeClr val="lt1"/>
                </a:solidFill>
              </a:rPr>
              <a:t>Leadership framework (leads, co-leads, </a:t>
            </a:r>
            <a:r>
              <a:rPr lang="en-US" sz="3600" b="1" dirty="0" err="1">
                <a:solidFill>
                  <a:schemeClr val="lt1"/>
                </a:solidFill>
              </a:rPr>
              <a:t>etc</a:t>
            </a:r>
            <a:r>
              <a:rPr lang="en-US" sz="3600" b="1" dirty="0">
                <a:solidFill>
                  <a:schemeClr val="lt1"/>
                </a:solidFill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98828" y="4843192"/>
            <a:ext cx="3193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Invite external experts when needed</a:t>
            </a:r>
          </a:p>
          <a:p>
            <a:endParaRPr lang="en-AU" b="1" dirty="0"/>
          </a:p>
          <a:p>
            <a:r>
              <a:rPr lang="en-AU" b="1" dirty="0"/>
              <a:t>Agricultural researchers</a:t>
            </a:r>
          </a:p>
          <a:p>
            <a:r>
              <a:rPr lang="en-AU" b="1" dirty="0"/>
              <a:t>Universities</a:t>
            </a:r>
          </a:p>
          <a:p>
            <a:r>
              <a:rPr lang="en-AU" b="1" dirty="0"/>
              <a:t>Petroleum Sector</a:t>
            </a:r>
          </a:p>
          <a:p>
            <a:r>
              <a:rPr lang="en-AU" b="1" dirty="0"/>
              <a:t>Civil Society</a:t>
            </a:r>
          </a:p>
          <a:p>
            <a:r>
              <a:rPr lang="en-AU" b="1" dirty="0"/>
              <a:t>Managers</a:t>
            </a:r>
          </a:p>
          <a:p>
            <a:r>
              <a:rPr lang="en-AU" b="1" dirty="0"/>
              <a:t>Policy makers</a:t>
            </a:r>
          </a:p>
        </p:txBody>
      </p:sp>
    </p:spTree>
    <p:extLst>
      <p:ext uri="{BB962C8B-B14F-4D97-AF65-F5344CB8AC3E}">
        <p14:creationId xmlns:p14="http://schemas.microsoft.com/office/powerpoint/2010/main" val="105037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0" y="0"/>
            <a:ext cx="9736137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 algn="ctr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Overview of the lake (geographical location, ecological potential and socio-economic potential)</a:t>
            </a:r>
            <a:endParaRPr lang="en-US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5</a:t>
            </a:fld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178203" y="3586814"/>
            <a:ext cx="4824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lt1"/>
              </a:buClr>
              <a:buSzPts val="3500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=&gt; The Lakes Edward and Albert are located on the borders between the DRC and Uganda</a:t>
            </a:r>
          </a:p>
          <a:p>
            <a:pPr lvl="0">
              <a:buClr>
                <a:schemeClr val="lt1"/>
              </a:buClr>
              <a:buSzPts val="3500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lvl="0">
              <a:buClr>
                <a:schemeClr val="lt1"/>
              </a:buClr>
              <a:buSzPts val="3500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Lake Edward : DRC (71%) &amp;  </a:t>
            </a: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Ug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. (29%). </a:t>
            </a:r>
          </a:p>
          <a:p>
            <a:pPr lvl="0">
              <a:buClr>
                <a:schemeClr val="lt1"/>
              </a:buClr>
              <a:buSzPts val="3500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lvl="0">
              <a:buClr>
                <a:schemeClr val="lt1"/>
              </a:buClr>
              <a:buSzPts val="3500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lvl="0">
              <a:buClr>
                <a:schemeClr val="lt1"/>
              </a:buClr>
              <a:buSzPts val="3500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Lake Albert : DRC (46%) &amp;  </a:t>
            </a: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Ug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. (54%)</a:t>
            </a:r>
          </a:p>
          <a:p>
            <a:endParaRPr lang="en-US" sz="1800" dirty="0">
              <a:latin typeface="Bookman Old Style" panose="020506040505050202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7693" t="10871" r="29840" b="7790"/>
          <a:stretch/>
        </p:blipFill>
        <p:spPr>
          <a:xfrm>
            <a:off x="5180762" y="1505013"/>
            <a:ext cx="4555375" cy="6416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635" y="2338921"/>
            <a:ext cx="4239491" cy="646331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The Lakes Edward &amp; Albert Basin (LEAB)</a:t>
            </a:r>
            <a:endParaRPr lang="en-US" sz="1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339244" y="3009207"/>
            <a:ext cx="1945178" cy="12967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8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0" y="126076"/>
            <a:ext cx="9736137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200" b="1" i="0" u="none" strike="noStrike" cap="none" dirty="0">
              <a:solidFill>
                <a:schemeClr val="lt1"/>
              </a:solidFill>
              <a:sym typeface="Arial"/>
            </a:endParaRPr>
          </a:p>
          <a:p>
            <a:pPr lvl="0" indent="-222250" algn="ctr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200" b="1" dirty="0">
                <a:solidFill>
                  <a:schemeClr val="lt1"/>
                </a:solidFill>
              </a:rPr>
              <a:t>Overview of the lake (geographical location, ecological potential and socio-economic potential)</a:t>
            </a:r>
            <a:endParaRPr lang="en-US" sz="3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9058" y="1863436"/>
            <a:ext cx="97361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lt1"/>
              </a:buClr>
              <a:buSzPts val="3500"/>
            </a:pPr>
            <a:endParaRPr lang="en-US" sz="1800" dirty="0"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The Lakes are well known for the high level of diversity and </a:t>
            </a: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endemicity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of their cichlid fish species (92% endemic), 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These lakes are considered as natural laboratories by evolutionary biologists and ecologists because of the adaptive radiation and explosive speciation of their cichlid fishes. 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Lakes Edward and Albert provide water for agriculture, domestic use, salt mining, and navigation, </a:t>
            </a: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etc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to riparian communities.</a:t>
            </a:r>
          </a:p>
          <a:p>
            <a:pPr lvl="0">
              <a:buClr>
                <a:schemeClr val="lt1"/>
              </a:buClr>
              <a:buSzPts val="3500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lvl="0">
              <a:buClr>
                <a:schemeClr val="lt1"/>
              </a:buClr>
              <a:buSzPts val="3500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Their fisheries are important for economic growth and social development in the region. More than 12 million people live in the LEAB, of whom 73% (8.7 million people) depend on fisheries for their livelihoods.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Lakes Edward and Albert are important for regional climate regulation, 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There are Prospects for cage fish farming in both lakes</a:t>
            </a: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0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331787" y="164177"/>
            <a:ext cx="973613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Advisory group purpose on the lakes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7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31787" y="1081087"/>
            <a:ext cx="9310687" cy="64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 on the existing collaboration across boundaries, including players working on the gaps identified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Investigate issues that impact the health of the lakes and the well-being of the surrounding communities,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800" b="1" dirty="0">
              <a:solidFill>
                <a:schemeClr val="lt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 and suggest solutions</a:t>
            </a: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8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68275" y="114300"/>
            <a:ext cx="973613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Milestones: Highlights and successes of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8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68275" y="1529542"/>
            <a:ext cx="97361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Active WhatsApp group through which the members  regularly exchange and share information, opinions, and ideas on particular topics</a:t>
            </a:r>
          </a:p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800" b="1" dirty="0">
              <a:solidFill>
                <a:schemeClr val="lt1"/>
              </a:solidFill>
            </a:endParaRPr>
          </a:p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Organization of regular monthly group members virtual meeting </a:t>
            </a:r>
          </a:p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800" b="1" dirty="0">
              <a:solidFill>
                <a:schemeClr val="lt1"/>
              </a:solidFill>
            </a:endParaRPr>
          </a:p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Completed Stakeholders reviews </a:t>
            </a:r>
          </a:p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endParaRPr lang="en-US" sz="2800" b="1" dirty="0">
              <a:solidFill>
                <a:schemeClr val="lt1"/>
              </a:solidFill>
            </a:endParaRPr>
          </a:p>
          <a:p>
            <a:pPr marL="457200" lvl="0" indent="-457200">
              <a:buClr>
                <a:schemeClr val="lt1"/>
              </a:buClr>
              <a:buSzPts val="3500"/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chemeClr val="lt1"/>
                </a:solidFill>
              </a:rPr>
              <a:t>Oral Presentation of two abstracts in the IAGLR conference </a:t>
            </a: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9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68275" y="114300"/>
            <a:ext cx="973613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3600" b="1" dirty="0">
                <a:solidFill>
                  <a:schemeClr val="lt1"/>
                </a:solidFill>
              </a:rPr>
              <a:t>Top research priorities and lake issues</a:t>
            </a:r>
            <a:endParaRPr lang="en-US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04062" y="7204075"/>
            <a:ext cx="226218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300"/>
                <a:buFont typeface="Calibri"/>
                <a:buNone/>
              </a:pPr>
              <a:t>9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68275" y="1189369"/>
            <a:ext cx="9310687" cy="622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00" tIns="36600" rIns="73200" bIns="36600" anchor="ctr" anchorCtr="0">
            <a:noAutofit/>
          </a:bodyPr>
          <a:lstStyle/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Inventory on the information available for both lakes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Biodiversity and Food-web of the lakes relatively unknown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Mapping the value chain of fisheries 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Post-harvest losses in relation to the small species (an analysis is needed		 to come up with sustainable methods of post-harvest handling)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Pollution studies on these lakes versus the increasing population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Gazetting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of breeding areas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Demarcation of national boundaries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Baseline data to inform management about oil exploration in the Nile 	Basin lakes 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Socio-economics studies to inform livelihood options 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Sustainable fisheries of small pelagic fish species 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Conduct trans-boundary research for law enforcement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Causes of invasive aquatic weeds on the lakes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Conversion aquatic weeds into useful resources such as biogas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Hydro-meteorological stations on the Lakes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Research should inform when and where to catch specific fishes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Hydrological information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Environmental and socio-economic aspects of cage aquaculture on the 	lake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Remote sensing system for African Great Lakes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Dissemination of research results</a:t>
            </a:r>
          </a:p>
          <a:p>
            <a:pPr indent="-222250">
              <a:buClr>
                <a:schemeClr val="lt1"/>
              </a:buClr>
              <a:buSzPts val="35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Conduct  a survey on the impact assessment of flood on socioeconomic conditions of fishing camp/villages </a:t>
            </a:r>
            <a:r>
              <a:rPr lang="en-US" sz="1800" b="1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sourrounding</a:t>
            </a:r>
            <a:r>
              <a:rPr lang="en-US" sz="1800" b="1" dirty="0">
                <a:solidFill>
                  <a:schemeClr val="lt1"/>
                </a:solidFill>
                <a:latin typeface="Bookman Old Style" panose="02050604050505020204" pitchFamily="18" charset="0"/>
              </a:rPr>
              <a:t> Lakes </a:t>
            </a:r>
          </a:p>
          <a:p>
            <a:pPr lvl="0" indent="-222250">
              <a:buClr>
                <a:schemeClr val="lt1"/>
              </a:buClr>
              <a:buSzPts val="3500"/>
              <a:buFont typeface="Noto Sans Symbols"/>
              <a:buChar char="▪"/>
            </a:pPr>
            <a:endParaRPr lang="en-US" sz="1800" b="1" dirty="0">
              <a:solidFill>
                <a:schemeClr val="lt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1E34CFFE598479E195F5ABF6D6981" ma:contentTypeVersion="12" ma:contentTypeDescription="Create a new document." ma:contentTypeScope="" ma:versionID="1e809df1727399b2857a01e49d162a11">
  <xsd:schema xmlns:xsd="http://www.w3.org/2001/XMLSchema" xmlns:xs="http://www.w3.org/2001/XMLSchema" xmlns:p="http://schemas.microsoft.com/office/2006/metadata/properties" xmlns:ns2="dd380071-04f4-46d6-a416-eecafb0637db" xmlns:ns3="5b73da98-7e1c-4116-802a-9e73dfd4ef42" targetNamespace="http://schemas.microsoft.com/office/2006/metadata/properties" ma:root="true" ma:fieldsID="ef8836c8002fd7feb0c7d789d126c65a" ns2:_="" ns3:_="">
    <xsd:import namespace="dd380071-04f4-46d6-a416-eecafb0637db"/>
    <xsd:import namespace="5b73da98-7e1c-4116-802a-9e73dfd4e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80071-04f4-46d6-a416-eecafb063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3da98-7e1c-4116-802a-9e73dfd4e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406ECF-B810-47A4-B176-D0A73BE9F1A3}"/>
</file>

<file path=customXml/itemProps2.xml><?xml version="1.0" encoding="utf-8"?>
<ds:datastoreItem xmlns:ds="http://schemas.openxmlformats.org/officeDocument/2006/customXml" ds:itemID="{54F859E1-2184-4B85-98EB-CDBED06A8A52}"/>
</file>

<file path=customXml/itemProps3.xml><?xml version="1.0" encoding="utf-8"?>
<ds:datastoreItem xmlns:ds="http://schemas.openxmlformats.org/officeDocument/2006/customXml" ds:itemID="{0D64A810-8187-4C23-8759-5B126D4F5351}"/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997</Words>
  <Application>Microsoft Office PowerPoint</Application>
  <PresentationFormat>Custom</PresentationFormat>
  <Paragraphs>191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Bookman Old Style</vt:lpstr>
      <vt:lpstr>Arial</vt:lpstr>
      <vt:lpstr>Helvetica Neue</vt:lpstr>
      <vt:lpstr>Calibri</vt:lpstr>
      <vt:lpstr>Symbol</vt:lpstr>
      <vt:lpstr>Noto Sans Symbols</vt:lpstr>
      <vt:lpstr>Office Theme</vt:lpstr>
      <vt:lpstr>2020 Annual Conference of the African Great Lakes Stakeholders Network: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Annual Conference of the African Great Lakes Stakeholders Network:</dc:title>
  <dc:creator>Dr Mbalassa</dc:creator>
  <cp:lastModifiedBy>Ted Lawrence</cp:lastModifiedBy>
  <cp:revision>36</cp:revision>
  <dcterms:modified xsi:type="dcterms:W3CDTF">2020-12-10T11:54:58Z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0x0101008E51E34CFFE598479E195F5ABF6D6981</vt:lpwstr>
  </property>
</Properties>
</file>