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7"/>
  </p:handoutMasterIdLst>
  <p:sldIdLst>
    <p:sldId id="257" r:id="rId2"/>
    <p:sldId id="259" r:id="rId3"/>
    <p:sldId id="261" r:id="rId4"/>
    <p:sldId id="262" r:id="rId5"/>
    <p:sldId id="264" r:id="rId6"/>
    <p:sldId id="267" r:id="rId7"/>
    <p:sldId id="268" r:id="rId8"/>
    <p:sldId id="269" r:id="rId9"/>
    <p:sldId id="271" r:id="rId10"/>
    <p:sldId id="275" r:id="rId11"/>
    <p:sldId id="276" r:id="rId12"/>
    <p:sldId id="278" r:id="rId13"/>
    <p:sldId id="273" r:id="rId14"/>
    <p:sldId id="279" r:id="rId15"/>
    <p:sldId id="270" r:id="rId16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lin Apse" initials="CA" lastIdx="9" clrIdx="0">
    <p:extLst>
      <p:ext uri="{19B8F6BF-5375-455C-9EA6-DF929625EA0E}">
        <p15:presenceInfo xmlns:p15="http://schemas.microsoft.com/office/powerpoint/2012/main" userId="S::capse@tnc.org::14bc1712-ce51-4a0f-a3e0-4546fe7454f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21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5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FE39855-60B1-493A-A204-EEAB75BF59D6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FFA47F9-0D15-4155-A305-FE69141DC2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1350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B1F34-6E4C-48F7-B441-8C8F9A2D26F3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17BE7-B143-42CD-84D0-12F2C6E84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290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B1F34-6E4C-48F7-B441-8C8F9A2D26F3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17BE7-B143-42CD-84D0-12F2C6E84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258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B1F34-6E4C-48F7-B441-8C8F9A2D26F3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17BE7-B143-42CD-84D0-12F2C6E84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804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B1F34-6E4C-48F7-B441-8C8F9A2D26F3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17BE7-B143-42CD-84D0-12F2C6E84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478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B1F34-6E4C-48F7-B441-8C8F9A2D26F3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17BE7-B143-42CD-84D0-12F2C6E84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516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B1F34-6E4C-48F7-B441-8C8F9A2D26F3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17BE7-B143-42CD-84D0-12F2C6E84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341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B1F34-6E4C-48F7-B441-8C8F9A2D26F3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17BE7-B143-42CD-84D0-12F2C6E84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117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B1F34-6E4C-48F7-B441-8C8F9A2D26F3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17BE7-B143-42CD-84D0-12F2C6E84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422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B1F34-6E4C-48F7-B441-8C8F9A2D26F3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17BE7-B143-42CD-84D0-12F2C6E84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63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B1F34-6E4C-48F7-B441-8C8F9A2D26F3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17BE7-B143-42CD-84D0-12F2C6E84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340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B1F34-6E4C-48F7-B441-8C8F9A2D26F3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17BE7-B143-42CD-84D0-12F2C6E84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371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CB1F34-6E4C-48F7-B441-8C8F9A2D26F3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617BE7-B143-42CD-84D0-12F2C6E84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132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africangreatlakesinform.org/" TargetMode="External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3"/>
          <p:cNvSpPr txBox="1"/>
          <p:nvPr/>
        </p:nvSpPr>
        <p:spPr>
          <a:xfrm>
            <a:off x="222068" y="317900"/>
            <a:ext cx="11469189" cy="17199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Enhancing Conservation and Sustainable Development of African Great Lakes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Through Cross-Basin Collaboration: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Blueprint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0" name="Text Box 48"/>
          <p:cNvSpPr txBox="1"/>
          <p:nvPr/>
        </p:nvSpPr>
        <p:spPr>
          <a:xfrm>
            <a:off x="4108271" y="2631587"/>
            <a:ext cx="3716386" cy="2471494"/>
          </a:xfrm>
          <a:prstGeom prst="rect">
            <a:avLst/>
          </a:prstGeom>
          <a:solidFill>
            <a:sysClr val="window" lastClr="FFFFFF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Colin Apse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Nature Conservancy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Africa Regional Office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&amp;</a:t>
            </a:r>
          </a:p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Richard Ogutu-Ohwayo</a:t>
            </a:r>
          </a:p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AFLANET-African Lakes Network 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088" y="6211223"/>
            <a:ext cx="1896020" cy="5791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2317" y="6107582"/>
            <a:ext cx="499915" cy="6828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3934" y="6107582"/>
            <a:ext cx="4011516" cy="62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7834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4245" y="55827"/>
            <a:ext cx="117435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Improving and maintaining an information sharing platform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9817" y="764024"/>
            <a:ext cx="7985892" cy="609397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African Great Lakes Information Platform- transferred to U. of Nairobi from TNC &amp; updated, including:</a:t>
            </a:r>
            <a:endParaRPr lang="en-US" sz="26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Summaries of influencing factors and priority interventions;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Lake summaries;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ilot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interventions;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Provision for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stakeholders to contribute content, and;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Provides for linkage to other sources of information.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D603C3-5515-4D0C-828B-66D94FA6B0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1928" y="2594437"/>
            <a:ext cx="2667077" cy="17582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9C9040-6BF9-4F34-929A-91B0793A18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183" y="1134630"/>
            <a:ext cx="2806566" cy="16452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F03640-7744-46FD-AC60-B7417E0910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9407" y="4352689"/>
            <a:ext cx="1765864" cy="17658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7671CD8-4D59-4003-92A5-4DFD270966C8}"/>
              </a:ext>
            </a:extLst>
          </p:cNvPr>
          <p:cNvSpPr txBox="1"/>
          <p:nvPr/>
        </p:nvSpPr>
        <p:spPr>
          <a:xfrm>
            <a:off x="8551704" y="6245332"/>
            <a:ext cx="609460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0" i="0" u="sng" dirty="0">
                <a:solidFill>
                  <a:srgbClr val="202124"/>
                </a:solidFill>
                <a:effectLst/>
                <a:latin typeface="Roboto"/>
                <a:hlinkClick r:id="rId5"/>
              </a:rPr>
              <a:t>www.africangreatlakesinform.org</a:t>
            </a:r>
            <a:endParaRPr lang="en-US" b="0" i="0" u="sng" dirty="0">
              <a:solidFill>
                <a:srgbClr val="660099"/>
              </a:solidFill>
              <a:effectLst/>
              <a:latin typeface="Roboto"/>
              <a:hlinkClick r:id="rId5"/>
            </a:endParaRPr>
          </a:p>
          <a:p>
            <a:br>
              <a:rPr lang="en-US" b="0" i="0" dirty="0">
                <a:solidFill>
                  <a:srgbClr val="4D5156"/>
                </a:solidFill>
                <a:effectLst/>
                <a:latin typeface="Roboto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36889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3">
            <a:extLst>
              <a:ext uri="{FF2B5EF4-FFF2-40B4-BE49-F238E27FC236}">
                <a16:creationId xmlns:a16="http://schemas.microsoft.com/office/drawing/2014/main" id="{E36BB3C5-822B-45E1-A81E-5CC3176C61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1904" r="6515" b="2"/>
          <a:stretch/>
        </p:blipFill>
        <p:spPr>
          <a:xfrm>
            <a:off x="579264" y="365141"/>
            <a:ext cx="6288262" cy="3063875"/>
          </a:xfrm>
          <a:prstGeom prst="rect">
            <a:avLst/>
          </a:prstGeom>
        </p:spPr>
      </p:pic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B39ECA9-4CDE-4883-98E8-287E905E9F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263" y="3630934"/>
            <a:ext cx="6288261" cy="2546028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41248" y="3849689"/>
            <a:ext cx="2111122" cy="2105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Developing and promoting a </a:t>
            </a:r>
            <a:r>
              <a:rPr lang="en-US" sz="2400" b="1" kern="1200" noProof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</a:t>
            </a:r>
            <a:r>
              <a:rPr lang="en-US"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etwork of stakeholders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67483D0-BAEB-4927-88AD-76F5DA846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494" y="456572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DBB7B12-4298-4CFB-B539-44A91C930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394346" y="4893056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60563" y="3849688"/>
            <a:ext cx="3315810" cy="2105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Networking of RLMO and partners initiated through the AGL Conference process</a:t>
            </a:r>
          </a:p>
          <a:p>
            <a:pPr marL="285750"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7 Lake Advisory Groups were formed through ACARE;</a:t>
            </a:r>
          </a:p>
          <a:p>
            <a:pPr marL="285750"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Partnerships between AGL and other </a:t>
            </a:r>
            <a:r>
              <a:rPr lang="en-US" sz="1700"/>
              <a:t>NA Great Lakes </a:t>
            </a:r>
            <a:r>
              <a:rPr lang="en-US" sz="1700" dirty="0"/>
              <a:t>initiated.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4439" r="6226" b="3"/>
          <a:stretch/>
        </p:blipFill>
        <p:spPr>
          <a:xfrm>
            <a:off x="7048500" y="365109"/>
            <a:ext cx="4621006" cy="58118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82F3A5-DAEE-42E6-88C5-914B683AF5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797" y="5712583"/>
            <a:ext cx="1145417" cy="1145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5635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86263" y="-44173"/>
            <a:ext cx="10965772" cy="580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Developing and promoting BMPs in cage aquaculture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676" y="4090736"/>
            <a:ext cx="3836373" cy="27110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0625" y="551306"/>
            <a:ext cx="9438268" cy="353943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African Great Lakes Cage Aquaculture Network (AGL-CAN) was established in 5 AGL basins, 6 AGLR countries, 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with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national institutions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distribution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of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cage aquaculture in AGL and Africa was determined &amp; published in the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Journal of Great Lakes Research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mobile application and other outreach materials on BMPs were produced.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mobile application “NARO cage aquaculture” can be accessed on Google play store. The application outlines the main steps of BMP in cage aquaculture.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19" b="16442"/>
          <a:stretch/>
        </p:blipFill>
        <p:spPr>
          <a:xfrm>
            <a:off x="9673785" y="575099"/>
            <a:ext cx="2409358" cy="519351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4112" y="4186107"/>
            <a:ext cx="4535577" cy="228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8380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00743" y="-54671"/>
            <a:ext cx="11734469" cy="980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BirdLife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International: </a:t>
            </a:r>
          </a:p>
          <a:p>
            <a:pPr>
              <a:lnSpc>
                <a:spcPct val="107000"/>
              </a:lnSpc>
            </a:pP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Building resilience of local communities to climate change</a:t>
            </a:r>
            <a:endParaRPr lang="en-US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9667" y="3099401"/>
            <a:ext cx="11528478" cy="347787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Sediment fingerprinting was used to identify erosion hotspots;</a:t>
            </a:r>
          </a:p>
          <a:p>
            <a:pPr marL="457200" indent="-457200" algn="just">
              <a:buFont typeface="Wingdings" panose="05000000000000000000" pitchFamily="2" charset="2"/>
              <a:buChar char="v"/>
            </a:pP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Vulnerability assessments were undertaken with communities to identify adaptation needs of the communities and requisite interventions;</a:t>
            </a:r>
          </a:p>
          <a:p>
            <a:pPr marL="457200" indent="-457200" algn="just">
              <a:buFont typeface="Wingdings" panose="05000000000000000000" pitchFamily="2" charset="2"/>
              <a:buChar char="v"/>
            </a:pP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Over 1.5 million seedlings were planted by communities, on ~340 hectares and involving 6,700 households to reduce soil erosion.</a:t>
            </a:r>
          </a:p>
          <a:p>
            <a:pPr marL="457200" indent="-457200" algn="just">
              <a:buFont typeface="Wingdings" panose="05000000000000000000" pitchFamily="2" charset="2"/>
              <a:buChar char="v"/>
            </a:pP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70-90% of the trees planted survived</a:t>
            </a:r>
          </a:p>
          <a:p>
            <a:pPr marL="457200" indent="-457200" algn="just">
              <a:buFont typeface="Wingdings" panose="05000000000000000000" pitchFamily="2" charset="2"/>
              <a:buChar char="v"/>
            </a:pP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technique can be replicated across lake basins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9046" y="926239"/>
            <a:ext cx="3817712" cy="21435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9214" y="896487"/>
            <a:ext cx="3302043" cy="22029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320" y="896486"/>
            <a:ext cx="3977087" cy="214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8769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6725" y="-44173"/>
            <a:ext cx="10246016" cy="580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Electronic Fish Catch Assessment (TAFIRI-led)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0" y="2453663"/>
            <a:ext cx="5646065" cy="378565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Highlights: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Further d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evelopment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of software system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Tanzania Mainland has adopted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eCAS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as the National Fisheries Information Platform (FIP)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Support from GIZ allowed for capacity in e-CAS was enhanced through training of 299 users across lakes Tanganyika &amp; Victoria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e-CAS continues to be developed and tested on Lake Tanganyika in partnership with TNC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48" y="2330146"/>
            <a:ext cx="5881449" cy="441858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0730" y="536820"/>
            <a:ext cx="11581335" cy="163121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CAS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ollects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data at fish landings using mobile phones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sends it to a central storage hosted in the Cloud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picked for analysis at different levels of research and administration</a:t>
            </a:r>
          </a:p>
        </p:txBody>
      </p:sp>
    </p:spTree>
    <p:extLst>
      <p:ext uri="{BB962C8B-B14F-4D97-AF65-F5344CB8AC3E}">
        <p14:creationId xmlns:p14="http://schemas.microsoft.com/office/powerpoint/2010/main" val="11112283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2425" y="52248"/>
            <a:ext cx="12001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Africa Great Lakes Coordination: Long-term Sustainability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774100"/>
            <a:ext cx="7566870" cy="599619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TNC AGL is closing out - focus on Lake Tanganyika basin wide. </a:t>
            </a:r>
          </a:p>
          <a:p>
            <a:pPr>
              <a:lnSpc>
                <a:spcPct val="107000"/>
              </a:lnSpc>
            </a:pP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AFLANET and TNC recommend:</a:t>
            </a:r>
          </a:p>
          <a:p>
            <a:pPr>
              <a:lnSpc>
                <a:spcPct val="107000"/>
              </a:lnSpc>
            </a:pPr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914400" lvl="1" indent="-457200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Given AGLCF has proved valuable – promote results (</a:t>
            </a: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see paper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), look for funders to extend joint priorities </a:t>
            </a:r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914400" lvl="1" indent="-457200">
              <a:lnSpc>
                <a:spcPct val="107000"/>
              </a:lnSpc>
              <a:buFont typeface="Wingdings" panose="05000000000000000000" pitchFamily="2" charset="2"/>
              <a:buChar char="v"/>
            </a:pP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914400" lvl="1" indent="-457200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Increase engagement with ACARE and AFLANET</a:t>
            </a:r>
          </a:p>
          <a:p>
            <a:pPr marL="914400" lvl="1" indent="-457200">
              <a:lnSpc>
                <a:spcPct val="107000"/>
              </a:lnSpc>
              <a:buFont typeface="Wingdings" panose="05000000000000000000" pitchFamily="2" charset="2"/>
              <a:buChar char="v"/>
            </a:pP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914400" lvl="1" indent="-457200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Content contributions to AGL Information Platform</a:t>
            </a:r>
          </a:p>
          <a:p>
            <a:pPr marL="914400" lvl="1" indent="-457200">
              <a:lnSpc>
                <a:spcPct val="107000"/>
              </a:lnSpc>
              <a:buFont typeface="Wingdings" panose="05000000000000000000" pitchFamily="2" charset="2"/>
              <a:buChar char="v"/>
            </a:pP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914400" lvl="1" indent="-457200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Increased coordination across the regional lake management organization and the national institutions </a:t>
            </a:r>
          </a:p>
          <a:p>
            <a:pPr marL="914400" lvl="1" indent="-457200">
              <a:lnSpc>
                <a:spcPct val="107000"/>
              </a:lnSpc>
              <a:buFont typeface="Wingdings" panose="05000000000000000000" pitchFamily="2" charset="2"/>
              <a:buChar char="v"/>
            </a:pP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914400" lvl="1" indent="-457200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Future African Great Lakes Conferences (SIAL9-Kigoma)</a:t>
            </a:r>
          </a:p>
          <a:p>
            <a:pPr marL="914400" lvl="1" indent="-457200">
              <a:lnSpc>
                <a:spcPct val="107000"/>
              </a:lnSpc>
              <a:buFont typeface="Wingdings" panose="05000000000000000000" pitchFamily="2" charset="2"/>
              <a:buChar char="v"/>
            </a:pP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914400" lvl="1" indent="-457200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Together we can more efficiently and effectively address AGL challenges going forward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F7F030-4612-4EB4-B00F-4065885499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0705" y="1583546"/>
            <a:ext cx="4396653" cy="38931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BA63B8-A268-4DBD-9120-AC3DE36519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4412" y="5642043"/>
            <a:ext cx="2661112" cy="939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6182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2033" y="243649"/>
            <a:ext cx="5055767" cy="6526535"/>
          </a:xfrm>
          <a:prstGeom prst="rect">
            <a:avLst/>
          </a:prstGeom>
        </p:spPr>
      </p:pic>
      <p:sp>
        <p:nvSpPr>
          <p:cNvPr id="9" name="Text Box 3"/>
          <p:cNvSpPr txBox="1"/>
          <p:nvPr/>
        </p:nvSpPr>
        <p:spPr>
          <a:xfrm>
            <a:off x="520426" y="243649"/>
            <a:ext cx="5603966" cy="6487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African Great Lakes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4200" y="1241922"/>
            <a:ext cx="6864467" cy="409342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The AGL consist of seven major lakes which are shared between 11 countries with each lake falling in &gt;1 country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The lake have common values and face similar threats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The factors influencing the lakes are best addressed through cross basin collaboration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6806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55629" y="110615"/>
            <a:ext cx="2971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Interventions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6402" y="949434"/>
            <a:ext cx="7197633" cy="449353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TNC initiated a program in 2015 to develop a system to enhance CSD of AGL through cross-basin collaboration</a:t>
            </a:r>
          </a:p>
          <a:p>
            <a:pPr marL="457200" indent="-457200" algn="just">
              <a:buFont typeface="Wingdings" panose="05000000000000000000" pitchFamily="2" charset="2"/>
              <a:buChar char="v"/>
            </a:pPr>
            <a:endParaRPr lang="en-US" sz="26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It was a participatory process which involved organizing a conference of top officials and other stakeholders to work together in developing the system</a:t>
            </a:r>
          </a:p>
          <a:p>
            <a:pPr marL="457200" indent="-457200" algn="just">
              <a:buFont typeface="Wingdings" panose="05000000000000000000" pitchFamily="2" charset="2"/>
              <a:buChar char="v"/>
            </a:pPr>
            <a:endParaRPr lang="en-US" sz="26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conceptual framework for achieving CSD of AGL is illustrated in the Figure.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9378"/>
          <a:stretch/>
        </p:blipFill>
        <p:spPr>
          <a:xfrm>
            <a:off x="7610617" y="235132"/>
            <a:ext cx="4374981" cy="651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2007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39318" y="195943"/>
            <a:ext cx="18740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Outputs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801" y="867534"/>
            <a:ext cx="11887199" cy="563231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514350" indent="-514350" algn="just">
              <a:buFont typeface="+mj-lt"/>
              <a:buAutoNum type="arabicPeriod"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 AGLC organized and a collaborative network and coordination system developed;</a:t>
            </a:r>
          </a:p>
          <a:p>
            <a:pPr marL="514350" indent="-514350" algn="just">
              <a:buFont typeface="+mj-lt"/>
              <a:buAutoNum type="arabicPeriod"/>
            </a:pP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Factors influencing CSD of AGL and priority interventions identified;</a:t>
            </a:r>
          </a:p>
          <a:p>
            <a:pPr marL="514350" indent="-514350" algn="just">
              <a:buFont typeface="+mj-lt"/>
              <a:buAutoNum type="arabicPeriod"/>
            </a:pP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governance systems examined;</a:t>
            </a:r>
          </a:p>
          <a:p>
            <a:pPr marL="514350" indent="-514350" algn="just">
              <a:buFont typeface="+mj-lt"/>
              <a:buAutoNum type="arabicPeriod"/>
            </a:pP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Status and similarities of influencing factors and interventions on individual lakes determined;</a:t>
            </a:r>
          </a:p>
          <a:p>
            <a:pPr marL="514350" indent="-514350" algn="just">
              <a:buFont typeface="+mj-lt"/>
              <a:buAutoNum type="arabicPeriod"/>
            </a:pP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Priority interventions piloted;</a:t>
            </a:r>
          </a:p>
          <a:p>
            <a:pPr marL="514350" indent="-514350" algn="just">
              <a:buFont typeface="+mj-lt"/>
              <a:buAutoNum type="arabicPeriod"/>
            </a:pP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Information sharing platform established, and;</a:t>
            </a:r>
          </a:p>
          <a:p>
            <a:pPr marL="514350" indent="-514350" algn="just">
              <a:buFont typeface="+mj-lt"/>
              <a:buAutoNum type="arabicPeriod"/>
            </a:pP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Sustainability plan proposed.</a:t>
            </a:r>
          </a:p>
        </p:txBody>
      </p:sp>
    </p:spTree>
    <p:extLst>
      <p:ext uri="{BB962C8B-B14F-4D97-AF65-F5344CB8AC3E}">
        <p14:creationId xmlns:p14="http://schemas.microsoft.com/office/powerpoint/2010/main" val="21802994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11647" y="114927"/>
            <a:ext cx="41278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The Conference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9296" y="699702"/>
            <a:ext cx="11560629" cy="563231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 AGLC was organized to initiate development of a collaborative network and coordination system, and share information.</a:t>
            </a:r>
          </a:p>
          <a:p>
            <a:pPr marL="457200" indent="-457200" algn="just">
              <a:buFont typeface="Wingdings" panose="05000000000000000000" pitchFamily="2" charset="2"/>
              <a:buChar char="v"/>
            </a:pP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It involved top officials of RLMO (LVBC, LVFO, LTA, ABAKIR, NELSAP), government departments, and experts responsible for CSD of AGL.</a:t>
            </a:r>
          </a:p>
          <a:p>
            <a:pPr marL="457200" indent="-457200" algn="just">
              <a:buFont typeface="Wingdings" panose="05000000000000000000" pitchFamily="2" charset="2"/>
              <a:buChar char="v"/>
            </a:pP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Lakes Malawi/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Nyassa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Niassa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and Turkana with no RLMO were represented by top government officials responsible for CSD of AGL.</a:t>
            </a:r>
          </a:p>
          <a:p>
            <a:pPr marL="457200" indent="-457200" algn="just">
              <a:buFont typeface="Wingdings" panose="05000000000000000000" pitchFamily="2" charset="2"/>
              <a:buChar char="v"/>
            </a:pP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Other collaborators include NGOs, CBOs, Development partners, communities, and individuals.</a:t>
            </a:r>
          </a:p>
          <a:p>
            <a:pPr marL="457200" indent="-457200" algn="just">
              <a:buFont typeface="Wingdings" panose="05000000000000000000" pitchFamily="2" charset="2"/>
              <a:buChar char="v"/>
            </a:pP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These stakeholders were represented on COC and TC, and attended the AGLC.</a:t>
            </a:r>
          </a:p>
          <a:p>
            <a:pPr marL="457200" indent="-457200" algn="just">
              <a:buFont typeface="Wingdings" panose="05000000000000000000" pitchFamily="2" charset="2"/>
              <a:buChar char="v"/>
            </a:pP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committees were coordinated by a Secretariat established by TNC.</a:t>
            </a:r>
          </a:p>
        </p:txBody>
      </p:sp>
    </p:spTree>
    <p:extLst>
      <p:ext uri="{BB962C8B-B14F-4D97-AF65-F5344CB8AC3E}">
        <p14:creationId xmlns:p14="http://schemas.microsoft.com/office/powerpoint/2010/main" val="37540479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30142" y="39185"/>
            <a:ext cx="62179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Influencing factors and priority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7566" y="651611"/>
            <a:ext cx="11939451" cy="120032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Book Antiqua" panose="02040602050305030304" pitchFamily="18" charset="0"/>
              </a:rPr>
              <a:t>26 influencing factors and priority interventions were identified and adopted for implementation through a Conference Resolution.  Summary discussion notes were prepared on each influencing factor.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357076"/>
              </p:ext>
            </p:extLst>
          </p:nvPr>
        </p:nvGraphicFramePr>
        <p:xfrm>
          <a:off x="3383279" y="1984094"/>
          <a:ext cx="5760720" cy="4521214"/>
        </p:xfrm>
        <a:graphic>
          <a:graphicData uri="http://schemas.openxmlformats.org/drawingml/2006/table">
            <a:tbl>
              <a:tblPr firstRow="1" firstCol="1" bandRow="1"/>
              <a:tblGrid>
                <a:gridCol w="2880360">
                  <a:extLst>
                    <a:ext uri="{9D8B030D-6E8A-4147-A177-3AD203B41FA5}">
                      <a16:colId xmlns:a16="http://schemas.microsoft.com/office/drawing/2014/main" val="263561143"/>
                    </a:ext>
                  </a:extLst>
                </a:gridCol>
                <a:gridCol w="2880360">
                  <a:extLst>
                    <a:ext uri="{9D8B030D-6E8A-4147-A177-3AD203B41FA5}">
                      <a16:colId xmlns:a16="http://schemas.microsoft.com/office/drawing/2014/main" val="4093212040"/>
                    </a:ext>
                  </a:extLst>
                </a:gridCol>
              </a:tblGrid>
              <a:tr h="21529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Influencing factor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Interventions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4472447"/>
                  </a:ext>
                </a:extLst>
              </a:tr>
              <a:tr h="21529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Human population growth;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Control human population growth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5569090"/>
                  </a:ext>
                </a:extLst>
              </a:tr>
              <a:tr h="21529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Poverty and livelihood;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Diversifying fishery livelihoods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456871"/>
                  </a:ext>
                </a:extLst>
              </a:tr>
              <a:tr h="21529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Water and sanitation;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Improve water and sanitation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7199216"/>
                  </a:ext>
                </a:extLst>
              </a:tr>
              <a:tr h="21529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Biodiversity loss;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Conserve aquatic biodiversity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0458133"/>
                  </a:ext>
                </a:extLst>
              </a:tr>
              <a:tr h="21529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Over-fishing;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Control fishing capacity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573781"/>
                  </a:ext>
                </a:extLst>
              </a:tr>
              <a:tr h="21529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Fish species introductions;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Introduce only in impoverished waters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0078531"/>
                  </a:ext>
                </a:extLst>
              </a:tr>
              <a:tr h="21529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Emerging small pelagic fisheries;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Developing small pelagic fishes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7203534"/>
                  </a:ext>
                </a:extLst>
              </a:tr>
              <a:tr h="21529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Cage aquaculture;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Apply BMPs in cage aquaculture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3323549"/>
                  </a:ext>
                </a:extLst>
              </a:tr>
              <a:tr h="21529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Nutrient enrichment;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Control nutrient enrichment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9957549"/>
                  </a:ext>
                </a:extLst>
              </a:tr>
              <a:tr h="21529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Pollution;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Control pollution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979797"/>
                  </a:ext>
                </a:extLst>
              </a:tr>
              <a:tr h="21529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Invasive weeds;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Control invasive weeds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9055104"/>
                  </a:ext>
                </a:extLst>
              </a:tr>
              <a:tr h="43059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Climate change;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Develop adaptation and mitigation measures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5703509"/>
                  </a:ext>
                </a:extLst>
              </a:tr>
              <a:tr h="21529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Land use change;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Promote SLM practices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5013495"/>
                  </a:ext>
                </a:extLst>
              </a:tr>
              <a:tr h="43059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Dams, Urbanization, Minerals, oil, and gas, Tourism; Navigation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Plan dams, urban areas, and mining, monitor and manage impacts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9533457"/>
                  </a:ext>
                </a:extLst>
              </a:tr>
              <a:tr h="21529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Policies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Update policies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9328633"/>
                  </a:ext>
                </a:extLst>
              </a:tr>
              <a:tr h="21529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Institution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Strengthen institutions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4928631"/>
                  </a:ext>
                </a:extLst>
              </a:tr>
              <a:tr h="21529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Funding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Develop sustainable funding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4006176"/>
                  </a:ext>
                </a:extLst>
              </a:tr>
              <a:tr h="21529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Book Antiqua" panose="020406020503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Information and data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Share information and data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2203072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979" y="2002829"/>
            <a:ext cx="1613341" cy="10664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65" y="3109988"/>
            <a:ext cx="1509817" cy="8537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8341" y="3109987"/>
            <a:ext cx="1644938" cy="11625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03" y="4170809"/>
            <a:ext cx="1508939" cy="11371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8341" y="4364016"/>
            <a:ext cx="1638330" cy="11806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773" y="5410580"/>
            <a:ext cx="1579001" cy="10303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21346" y="5636151"/>
            <a:ext cx="1450974" cy="80474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54958" y="1984094"/>
            <a:ext cx="1383912" cy="92057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74845" y="2065089"/>
            <a:ext cx="1408298" cy="8108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41896" y="3036824"/>
            <a:ext cx="1516714" cy="8691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827935" y="2925035"/>
            <a:ext cx="1324875" cy="9346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54958" y="4011176"/>
            <a:ext cx="1383555" cy="149487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744530" y="4060811"/>
            <a:ext cx="1383912" cy="8779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228364" y="5614432"/>
            <a:ext cx="1698030" cy="101118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2068" y="1937226"/>
            <a:ext cx="1149531" cy="1122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1247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92734" y="117563"/>
            <a:ext cx="44283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Governance systems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62887" y="877679"/>
            <a:ext cx="9836331" cy="519879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National research and management institutions in riparian countries collect information and data, and propose interventions.</a:t>
            </a:r>
          </a:p>
          <a:p>
            <a:pPr marL="457200" indent="-457200">
              <a:lnSpc>
                <a:spcPct val="107000"/>
              </a:lnSpc>
              <a:buFont typeface="Wingdings" panose="05000000000000000000" pitchFamily="2" charset="2"/>
              <a:buChar char="v"/>
            </a:pPr>
            <a:endParaRPr lang="en-US" sz="2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RLMO harmonize the interventions proposed by riparian countries.</a:t>
            </a:r>
          </a:p>
          <a:p>
            <a:pPr marL="457200" indent="-457200">
              <a:lnSpc>
                <a:spcPct val="107000"/>
              </a:lnSpc>
              <a:buFont typeface="Wingdings" panose="05000000000000000000" pitchFamily="2" charset="2"/>
              <a:buChar char="v"/>
            </a:pPr>
            <a:endParaRPr lang="en-US" sz="26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Harmonized interventions are adapted by riparian countries and translated into policies which are applied at national level.</a:t>
            </a:r>
            <a:endParaRPr lang="en-US" sz="2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07000"/>
              </a:lnSpc>
              <a:buFont typeface="Wingdings" panose="05000000000000000000" pitchFamily="2" charset="2"/>
              <a:buChar char="v"/>
            </a:pPr>
            <a:endParaRPr lang="en-US" sz="26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Development of policies is guided by those on the influencing factors at global, continental, and regional levels.</a:t>
            </a:r>
          </a:p>
        </p:txBody>
      </p:sp>
    </p:spTree>
    <p:extLst>
      <p:ext uri="{BB962C8B-B14F-4D97-AF65-F5344CB8AC3E}">
        <p14:creationId xmlns:p14="http://schemas.microsoft.com/office/powerpoint/2010/main" val="22533533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4504" y="117565"/>
            <a:ext cx="6779622" cy="1146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Status and similarities influencing factors on individual lakes</a:t>
            </a:r>
            <a:endParaRPr lang="en-US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4504" y="1791227"/>
            <a:ext cx="6662056" cy="369331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lvl="0" indent="-457200" algn="just">
              <a:buFont typeface="Wingdings" panose="05000000000000000000" pitchFamily="2" charset="2"/>
              <a:buChar char="v"/>
            </a:pP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Many of the influencing factors are common between lakes and are best addressed across basins.</a:t>
            </a:r>
          </a:p>
          <a:p>
            <a:pPr marL="457200" lvl="0" indent="-457200" algn="just">
              <a:buFont typeface="Wingdings" panose="05000000000000000000" pitchFamily="2" charset="2"/>
              <a:buChar char="v"/>
            </a:pPr>
            <a:endParaRPr lang="en-US" sz="26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Summaries of influencing factors and interventions have been prepared for each lake to guide management</a:t>
            </a:r>
          </a:p>
          <a:p>
            <a:pPr lvl="0" algn="just"/>
            <a:endParaRPr lang="en-US" sz="26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algn="just"/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[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Red = High; Yellow = Medium;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Green =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Low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]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9395051"/>
              </p:ext>
            </p:extLst>
          </p:nvPr>
        </p:nvGraphicFramePr>
        <p:xfrm>
          <a:off x="7197825" y="371077"/>
          <a:ext cx="4584872" cy="5807653"/>
        </p:xfrm>
        <a:graphic>
          <a:graphicData uri="http://schemas.openxmlformats.org/drawingml/2006/table">
            <a:tbl>
              <a:tblPr firstRow="1" firstCol="1" bandRow="1"/>
              <a:tblGrid>
                <a:gridCol w="2159358">
                  <a:extLst>
                    <a:ext uri="{9D8B030D-6E8A-4147-A177-3AD203B41FA5}">
                      <a16:colId xmlns:a16="http://schemas.microsoft.com/office/drawing/2014/main" val="2975685501"/>
                    </a:ext>
                  </a:extLst>
                </a:gridCol>
                <a:gridCol w="346502">
                  <a:extLst>
                    <a:ext uri="{9D8B030D-6E8A-4147-A177-3AD203B41FA5}">
                      <a16:colId xmlns:a16="http://schemas.microsoft.com/office/drawing/2014/main" val="368417985"/>
                    </a:ext>
                  </a:extLst>
                </a:gridCol>
                <a:gridCol w="346502">
                  <a:extLst>
                    <a:ext uri="{9D8B030D-6E8A-4147-A177-3AD203B41FA5}">
                      <a16:colId xmlns:a16="http://schemas.microsoft.com/office/drawing/2014/main" val="2234156503"/>
                    </a:ext>
                  </a:extLst>
                </a:gridCol>
                <a:gridCol w="346502">
                  <a:extLst>
                    <a:ext uri="{9D8B030D-6E8A-4147-A177-3AD203B41FA5}">
                      <a16:colId xmlns:a16="http://schemas.microsoft.com/office/drawing/2014/main" val="799961493"/>
                    </a:ext>
                  </a:extLst>
                </a:gridCol>
                <a:gridCol w="346502">
                  <a:extLst>
                    <a:ext uri="{9D8B030D-6E8A-4147-A177-3AD203B41FA5}">
                      <a16:colId xmlns:a16="http://schemas.microsoft.com/office/drawing/2014/main" val="135210934"/>
                    </a:ext>
                  </a:extLst>
                </a:gridCol>
                <a:gridCol w="346502">
                  <a:extLst>
                    <a:ext uri="{9D8B030D-6E8A-4147-A177-3AD203B41FA5}">
                      <a16:colId xmlns:a16="http://schemas.microsoft.com/office/drawing/2014/main" val="3871523408"/>
                    </a:ext>
                  </a:extLst>
                </a:gridCol>
                <a:gridCol w="346502">
                  <a:extLst>
                    <a:ext uri="{9D8B030D-6E8A-4147-A177-3AD203B41FA5}">
                      <a16:colId xmlns:a16="http://schemas.microsoft.com/office/drawing/2014/main" val="580769253"/>
                    </a:ext>
                  </a:extLst>
                </a:gridCol>
                <a:gridCol w="346502">
                  <a:extLst>
                    <a:ext uri="{9D8B030D-6E8A-4147-A177-3AD203B41FA5}">
                      <a16:colId xmlns:a16="http://schemas.microsoft.com/office/drawing/2014/main" val="2995319352"/>
                    </a:ext>
                  </a:extLst>
                </a:gridCol>
              </a:tblGrid>
              <a:tr h="90331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1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1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Influencing factor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1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Victoria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1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Malawi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1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Tanganyika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1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Kivu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1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Edward</a:t>
                      </a: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1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Albert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1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Turkana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3160985"/>
                  </a:ext>
                </a:extLst>
              </a:tr>
              <a:tr h="17487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1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Demographic characteristics: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1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1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1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1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1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1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1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3195909"/>
                  </a:ext>
                </a:extLst>
              </a:tr>
              <a:tr h="18792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Human population growth;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highlight>
                            <a:srgbClr val="00FF00"/>
                          </a:highlight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1468417"/>
                  </a:ext>
                </a:extLst>
              </a:tr>
              <a:tr h="17487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Poverty and livelihoods;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8623834"/>
                  </a:ext>
                </a:extLst>
              </a:tr>
              <a:tr h="17487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Water and sanitation;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7877867"/>
                  </a:ext>
                </a:extLst>
              </a:tr>
              <a:tr h="17487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1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Fishes and fisheries: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1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1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1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1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1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1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1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81132"/>
                  </a:ext>
                </a:extLst>
              </a:tr>
              <a:tr h="18792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Biodiversity loss;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4104434"/>
                  </a:ext>
                </a:extLst>
              </a:tr>
              <a:tr h="18792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Over-fishing;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6419710"/>
                  </a:ext>
                </a:extLst>
              </a:tr>
              <a:tr h="18792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Fish species introductions;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855416"/>
                  </a:ext>
                </a:extLst>
              </a:tr>
              <a:tr h="18792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Small pelagic fisheries;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5210396"/>
                  </a:ext>
                </a:extLst>
              </a:tr>
              <a:tr h="18792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Cage aquaculture;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8388420"/>
                  </a:ext>
                </a:extLst>
              </a:tr>
              <a:tr h="17487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1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 lake habitats: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1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1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1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1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1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1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1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7580833"/>
                  </a:ext>
                </a:extLst>
              </a:tr>
              <a:tr h="17487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Nutrient enrichment;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1222227"/>
                  </a:ext>
                </a:extLst>
              </a:tr>
              <a:tr h="17487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Pollution;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5350897"/>
                  </a:ext>
                </a:extLst>
              </a:tr>
              <a:tr h="17487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Invasive weeds;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879322"/>
                  </a:ext>
                </a:extLst>
              </a:tr>
              <a:tr h="17487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Climate change;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7676231"/>
                  </a:ext>
                </a:extLst>
              </a:tr>
              <a:tr h="17487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1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Basin factors;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1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1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1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1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1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1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1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086002"/>
                  </a:ext>
                </a:extLst>
              </a:tr>
              <a:tr h="18792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Land use change;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3789370"/>
                  </a:ext>
                </a:extLst>
              </a:tr>
              <a:tr h="18792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Dams;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0951500"/>
                  </a:ext>
                </a:extLst>
              </a:tr>
              <a:tr h="18792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Urbanization;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0323325"/>
                  </a:ext>
                </a:extLst>
              </a:tr>
              <a:tr h="18792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Minerals, oil, and gas;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864873"/>
                  </a:ext>
                </a:extLst>
              </a:tr>
              <a:tr h="17487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Tourism;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4583880"/>
                  </a:ext>
                </a:extLst>
              </a:tr>
              <a:tr h="17487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Navigation;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7698132"/>
                  </a:ext>
                </a:extLst>
              </a:tr>
              <a:tr h="17487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1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Governance systems: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1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1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1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1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1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1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1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6932952"/>
                  </a:ext>
                </a:extLst>
              </a:tr>
              <a:tr h="18792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Policies;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4411205"/>
                  </a:ext>
                </a:extLst>
              </a:tr>
              <a:tr h="18792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Institutions;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7714628"/>
                  </a:ext>
                </a:extLst>
              </a:tr>
              <a:tr h="18792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Funding;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2161185"/>
                  </a:ext>
                </a:extLst>
              </a:tr>
              <a:tr h="18792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Information and data sharing</a:t>
                      </a: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14" marR="45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18592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78352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6877" y="1903146"/>
            <a:ext cx="7934357" cy="402026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Five of the 26 African Great Lakes Conference priority interventions were piloted to demonstrate cross-basin collaboration: </a:t>
            </a:r>
          </a:p>
          <a:p>
            <a:pPr algn="just">
              <a:lnSpc>
                <a:spcPct val="107000"/>
              </a:lnSpc>
            </a:pPr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(1) Designing and maintaining the AGLI platform;</a:t>
            </a:r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</a:pP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(2) Developing and promoting a network of AGL stakeholders;</a:t>
            </a:r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</a:pP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(3) Developing and promoting BMPs in cage aquaculture;</a:t>
            </a:r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</a:pP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(4) Building resilience of local communities to climate change, and;</a:t>
            </a:r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</a:pP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(5) Development and application of electronic fish catch assessment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B212146-DCDD-452B-8C62-8144B7FE69F7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92000" cy="1295400"/>
          </a:xfrm>
          <a:prstGeom prst="rect">
            <a:avLst/>
          </a:prstGeom>
          <a:solidFill>
            <a:srgbClr val="437B97"/>
          </a:solidFill>
          <a:ln w="19050">
            <a:solidFill>
              <a:schemeClr val="bg1"/>
            </a:solidFill>
          </a:ln>
          <a:effectLst/>
        </p:spPr>
        <p:txBody>
          <a:bodyPr anchor="ctr"/>
          <a:lstStyle>
            <a:lvl1pPr eaLnBrk="0" hangingPunct="0">
              <a:spcBef>
                <a:spcPct val="20000"/>
              </a:spcBef>
              <a:defRPr sz="2800">
                <a:solidFill>
                  <a:schemeClr val="bg1"/>
                </a:solidFill>
                <a:latin typeface="Oakleaf" pitchFamily="2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Oakleaf" pitchFamily="2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bg1"/>
                </a:solidFill>
                <a:latin typeface="Oakleaf" pitchFamily="2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Oakleaf" pitchFamily="2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Oakleaf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Oakleaf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Oakleaf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Oakleaf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Oakleaf" pitchFamily="2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400" dirty="0"/>
              <a:t>African Great Lakes Conservation Fund </a:t>
            </a:r>
            <a:endParaRPr lang="en-US" altLang="en-US" sz="4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900AF7-8CD3-42FC-B028-CFFE93F0C6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8498" y="1653310"/>
            <a:ext cx="3183990" cy="45162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9AC51C7-E282-48A4-AE75-F519C0A324DE}"/>
              </a:ext>
            </a:extLst>
          </p:cNvPr>
          <p:cNvSpPr txBox="1"/>
          <p:nvPr/>
        </p:nvSpPr>
        <p:spPr>
          <a:xfrm>
            <a:off x="2217276" y="1354859"/>
            <a:ext cx="7743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With support from the John D. and Catherine T. MacArthur Foundation </a:t>
            </a:r>
          </a:p>
        </p:txBody>
      </p:sp>
    </p:spTree>
    <p:extLst>
      <p:ext uri="{BB962C8B-B14F-4D97-AF65-F5344CB8AC3E}">
        <p14:creationId xmlns:p14="http://schemas.microsoft.com/office/powerpoint/2010/main" val="25574950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E51E34CFFE598479E195F5ABF6D6981" ma:contentTypeVersion="12" ma:contentTypeDescription="Create a new document." ma:contentTypeScope="" ma:versionID="1e809df1727399b2857a01e49d162a11">
  <xsd:schema xmlns:xsd="http://www.w3.org/2001/XMLSchema" xmlns:xs="http://www.w3.org/2001/XMLSchema" xmlns:p="http://schemas.microsoft.com/office/2006/metadata/properties" xmlns:ns2="dd380071-04f4-46d6-a416-eecafb0637db" xmlns:ns3="5b73da98-7e1c-4116-802a-9e73dfd4ef42" targetNamespace="http://schemas.microsoft.com/office/2006/metadata/properties" ma:root="true" ma:fieldsID="ef8836c8002fd7feb0c7d789d126c65a" ns2:_="" ns3:_="">
    <xsd:import namespace="dd380071-04f4-46d6-a416-eecafb0637db"/>
    <xsd:import namespace="5b73da98-7e1c-4116-802a-9e73dfd4ef4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380071-04f4-46d6-a416-eecafb0637d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73da98-7e1c-4116-802a-9e73dfd4ef42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A7C215B-E58D-4799-993F-28EFFC27B9F5}"/>
</file>

<file path=customXml/itemProps2.xml><?xml version="1.0" encoding="utf-8"?>
<ds:datastoreItem xmlns:ds="http://schemas.openxmlformats.org/officeDocument/2006/customXml" ds:itemID="{B3C6F2CA-329C-42EC-9ED1-66DC755B96C2}"/>
</file>

<file path=customXml/itemProps3.xml><?xml version="1.0" encoding="utf-8"?>
<ds:datastoreItem xmlns:ds="http://schemas.openxmlformats.org/officeDocument/2006/customXml" ds:itemID="{46872CA2-5813-4041-ADD9-20CF312FC128}"/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1412</Words>
  <Application>Microsoft Office PowerPoint</Application>
  <PresentationFormat>Widescreen</PresentationFormat>
  <Paragraphs>406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Book Antiqua</vt:lpstr>
      <vt:lpstr>Calibri</vt:lpstr>
      <vt:lpstr>Calibri Light</vt:lpstr>
      <vt:lpstr>Oakleaf</vt:lpstr>
      <vt:lpstr>Roboto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Colin Apse</dc:creator>
  <cp:lastModifiedBy>Colin Apse</cp:lastModifiedBy>
  <cp:revision>15</cp:revision>
  <dcterms:created xsi:type="dcterms:W3CDTF">2020-12-10T13:38:06Z</dcterms:created>
  <dcterms:modified xsi:type="dcterms:W3CDTF">2020-12-10T16:53:22Z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0x0101008E51E34CFFE598479E195F5ABF6D6981</vt:lpwstr>
  </property>
</Properties>
</file>